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sldIdLst>
    <p:sldId id="256" r:id="rId2"/>
    <p:sldId id="257" r:id="rId3"/>
    <p:sldId id="268" r:id="rId4"/>
    <p:sldId id="266" r:id="rId5"/>
    <p:sldId id="258" r:id="rId6"/>
    <p:sldId id="282" r:id="rId7"/>
    <p:sldId id="283" r:id="rId8"/>
    <p:sldId id="271" r:id="rId9"/>
    <p:sldId id="262" r:id="rId10"/>
    <p:sldId id="272" r:id="rId11"/>
    <p:sldId id="335" r:id="rId12"/>
    <p:sldId id="303" r:id="rId13"/>
    <p:sldId id="330" r:id="rId14"/>
    <p:sldId id="334" r:id="rId15"/>
    <p:sldId id="339" r:id="rId16"/>
    <p:sldId id="331" r:id="rId17"/>
    <p:sldId id="295" r:id="rId18"/>
    <p:sldId id="263" r:id="rId19"/>
    <p:sldId id="332" r:id="rId20"/>
    <p:sldId id="338" r:id="rId21"/>
    <p:sldId id="281" r:id="rId22"/>
    <p:sldId id="333" r:id="rId23"/>
    <p:sldId id="285" r:id="rId24"/>
    <p:sldId id="328" r:id="rId25"/>
    <p:sldId id="286" r:id="rId26"/>
    <p:sldId id="287" r:id="rId27"/>
    <p:sldId id="289" r:id="rId28"/>
    <p:sldId id="290" r:id="rId29"/>
    <p:sldId id="291" r:id="rId30"/>
    <p:sldId id="344" r:id="rId31"/>
    <p:sldId id="292" r:id="rId32"/>
    <p:sldId id="345" r:id="rId33"/>
    <p:sldId id="293" r:id="rId34"/>
    <p:sldId id="327" r:id="rId35"/>
    <p:sldId id="347" r:id="rId36"/>
    <p:sldId id="340" r:id="rId37"/>
    <p:sldId id="294" r:id="rId38"/>
    <p:sldId id="341" r:id="rId39"/>
    <p:sldId id="346" r:id="rId40"/>
    <p:sldId id="273" r:id="rId41"/>
    <p:sldId id="337" r:id="rId42"/>
    <p:sldId id="336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6" r:id="rId62"/>
    <p:sldId id="274" r:id="rId63"/>
    <p:sldId id="275" r:id="rId64"/>
    <p:sldId id="270" r:id="rId6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PMorgan Chase &amp; Co." initials="JC&amp;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1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89374" autoAdjust="0"/>
  </p:normalViewPr>
  <p:slideViewPr>
    <p:cSldViewPr>
      <p:cViewPr>
        <p:scale>
          <a:sx n="75" d="100"/>
          <a:sy n="75" d="100"/>
        </p:scale>
        <p:origin x="-72" y="-9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DABB9A-45AB-4884-AA9D-3D57456A42B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2CF56-D4CC-4808-A290-A093DEF33C3E}">
      <dgm:prSet phldrT="[Text]" custT="1"/>
      <dgm:spPr/>
      <dgm:t>
        <a:bodyPr lIns="0" tIns="0" rIns="0" bIns="0"/>
        <a:lstStyle/>
        <a:p>
          <a:r>
            <a:rPr lang="en-US" sz="1600" dirty="0" smtClean="0"/>
            <a:t>Identify the Constraint</a:t>
          </a:r>
          <a:endParaRPr lang="en-US" sz="1600" dirty="0"/>
        </a:p>
      </dgm:t>
    </dgm:pt>
    <dgm:pt modelId="{FB94DD44-A090-4D87-A02E-C995B616C0C9}" type="parTrans" cxnId="{620AE49E-A2B3-48AC-AD16-E684F27CAD8C}">
      <dgm:prSet/>
      <dgm:spPr/>
      <dgm:t>
        <a:bodyPr/>
        <a:lstStyle/>
        <a:p>
          <a:endParaRPr lang="en-US"/>
        </a:p>
      </dgm:t>
    </dgm:pt>
    <dgm:pt modelId="{6CB0BD6C-E85A-4762-874C-A4B92F02D838}" type="sibTrans" cxnId="{620AE49E-A2B3-48AC-AD16-E684F27CAD8C}">
      <dgm:prSet/>
      <dgm:spPr/>
      <dgm:t>
        <a:bodyPr/>
        <a:lstStyle/>
        <a:p>
          <a:endParaRPr lang="en-US"/>
        </a:p>
      </dgm:t>
    </dgm:pt>
    <dgm:pt modelId="{5FC69501-38B8-4BAD-9F70-6C00873426E2}">
      <dgm:prSet phldrT="[Text]" custT="1"/>
      <dgm:spPr/>
      <dgm:t>
        <a:bodyPr lIns="0" tIns="0" rIns="0" bIns="0"/>
        <a:lstStyle/>
        <a:p>
          <a:r>
            <a:rPr lang="en-US" sz="1600" dirty="0" smtClean="0"/>
            <a:t>Remediate</a:t>
          </a:r>
          <a:endParaRPr lang="en-US" sz="1600" dirty="0"/>
        </a:p>
      </dgm:t>
    </dgm:pt>
    <dgm:pt modelId="{969626B5-9828-482B-871A-B990585FB195}" type="parTrans" cxnId="{EB757442-D820-4CBE-8D72-E5B5EDD90DEA}">
      <dgm:prSet/>
      <dgm:spPr/>
      <dgm:t>
        <a:bodyPr/>
        <a:lstStyle/>
        <a:p>
          <a:endParaRPr lang="en-US"/>
        </a:p>
      </dgm:t>
    </dgm:pt>
    <dgm:pt modelId="{6DCD201D-1C79-42E1-8B11-103CA509BE9D}" type="sibTrans" cxnId="{EB757442-D820-4CBE-8D72-E5B5EDD90DEA}">
      <dgm:prSet/>
      <dgm:spPr/>
      <dgm:t>
        <a:bodyPr/>
        <a:lstStyle/>
        <a:p>
          <a:endParaRPr lang="en-US"/>
        </a:p>
      </dgm:t>
    </dgm:pt>
    <dgm:pt modelId="{021D9013-E287-49A8-9A31-FC82F66405B8}">
      <dgm:prSet phldrT="[Text]" custT="1"/>
      <dgm:spPr/>
      <dgm:t>
        <a:bodyPr lIns="0" tIns="0" rIns="0" bIns="0"/>
        <a:lstStyle/>
        <a:p>
          <a:r>
            <a:rPr lang="en-US" sz="1600" dirty="0" smtClean="0"/>
            <a:t>If persists, escalate</a:t>
          </a:r>
          <a:endParaRPr lang="en-US" sz="1600" dirty="0"/>
        </a:p>
      </dgm:t>
    </dgm:pt>
    <dgm:pt modelId="{7F8EDD78-E2F0-4F58-9EFE-E190592A986E}" type="parTrans" cxnId="{6F30817C-70E2-4376-AB5F-DF11E9E6C4B8}">
      <dgm:prSet/>
      <dgm:spPr/>
      <dgm:t>
        <a:bodyPr/>
        <a:lstStyle/>
        <a:p>
          <a:endParaRPr lang="en-US"/>
        </a:p>
      </dgm:t>
    </dgm:pt>
    <dgm:pt modelId="{098DDFC5-B3A3-4282-ADB7-76817870C7CC}" type="sibTrans" cxnId="{6F30817C-70E2-4376-AB5F-DF11E9E6C4B8}">
      <dgm:prSet/>
      <dgm:spPr/>
      <dgm:t>
        <a:bodyPr/>
        <a:lstStyle/>
        <a:p>
          <a:endParaRPr lang="en-US"/>
        </a:p>
      </dgm:t>
    </dgm:pt>
    <dgm:pt modelId="{BC6259B8-6031-4971-B4C9-5ED0A537D323}">
      <dgm:prSet phldrT="[Text]" custT="1"/>
      <dgm:spPr/>
      <dgm:t>
        <a:bodyPr lIns="0" tIns="0" rIns="0" bIns="0"/>
        <a:lstStyle/>
        <a:p>
          <a:r>
            <a:rPr lang="en-US" sz="1600" dirty="0" smtClean="0"/>
            <a:t>Repeat the Process</a:t>
          </a:r>
          <a:endParaRPr lang="en-US" sz="1600" dirty="0"/>
        </a:p>
      </dgm:t>
    </dgm:pt>
    <dgm:pt modelId="{C508CBD9-3385-4441-99B1-0B974ABA33A6}" type="parTrans" cxnId="{14D78261-2650-4117-9447-7455B4AC21E8}">
      <dgm:prSet/>
      <dgm:spPr/>
      <dgm:t>
        <a:bodyPr/>
        <a:lstStyle/>
        <a:p>
          <a:endParaRPr lang="en-US"/>
        </a:p>
      </dgm:t>
    </dgm:pt>
    <dgm:pt modelId="{960B64C5-D3FA-4398-A74E-04E7C35F11A0}" type="sibTrans" cxnId="{14D78261-2650-4117-9447-7455B4AC21E8}">
      <dgm:prSet/>
      <dgm:spPr/>
      <dgm:t>
        <a:bodyPr/>
        <a:lstStyle/>
        <a:p>
          <a:endParaRPr lang="en-US"/>
        </a:p>
      </dgm:t>
    </dgm:pt>
    <dgm:pt modelId="{9AE68DFA-E5C3-4E17-9FA0-CC0381190D84}">
      <dgm:prSet phldrT="[Text]" custT="1"/>
      <dgm:spPr/>
      <dgm:t>
        <a:bodyPr lIns="0" tIns="0" rIns="0" bIns="0"/>
        <a:lstStyle/>
        <a:p>
          <a:r>
            <a:rPr lang="en-US" sz="1600" dirty="0" smtClean="0"/>
            <a:t>Review</a:t>
          </a:r>
          <a:endParaRPr lang="en-US" sz="1600" dirty="0"/>
        </a:p>
      </dgm:t>
    </dgm:pt>
    <dgm:pt modelId="{9502277F-4A74-41D7-91CF-80DB45EDA0EC}" type="parTrans" cxnId="{3630C96D-1CF9-4A8A-B1F7-3366AE8D4D0C}">
      <dgm:prSet/>
      <dgm:spPr/>
      <dgm:t>
        <a:bodyPr/>
        <a:lstStyle/>
        <a:p>
          <a:endParaRPr lang="en-US"/>
        </a:p>
      </dgm:t>
    </dgm:pt>
    <dgm:pt modelId="{90ECE388-88C9-43C0-B1A7-DA4855AB5064}" type="sibTrans" cxnId="{3630C96D-1CF9-4A8A-B1F7-3366AE8D4D0C}">
      <dgm:prSet/>
      <dgm:spPr/>
      <dgm:t>
        <a:bodyPr/>
        <a:lstStyle/>
        <a:p>
          <a:endParaRPr lang="en-US"/>
        </a:p>
      </dgm:t>
    </dgm:pt>
    <dgm:pt modelId="{9C791318-20FB-47E3-B838-82113B0F7F46}" type="pres">
      <dgm:prSet presAssocID="{4ADABB9A-45AB-4884-AA9D-3D57456A42BF}" presName="cycle" presStyleCnt="0">
        <dgm:presLayoutVars>
          <dgm:dir/>
          <dgm:resizeHandles val="exact"/>
        </dgm:presLayoutVars>
      </dgm:prSet>
      <dgm:spPr/>
    </dgm:pt>
    <dgm:pt modelId="{7D58A75A-2D3E-4909-95A6-19B27F025E0E}" type="pres">
      <dgm:prSet presAssocID="{E4E2CF56-D4CC-4808-A290-A093DEF33C3E}" presName="dummy" presStyleCnt="0"/>
      <dgm:spPr/>
    </dgm:pt>
    <dgm:pt modelId="{2998AB1F-DF47-42DE-BFEE-9487A3DE24D1}" type="pres">
      <dgm:prSet presAssocID="{E4E2CF56-D4CC-4808-A290-A093DEF33C3E}" presName="node" presStyleLbl="revTx" presStyleIdx="0" presStyleCnt="5" custScaleX="123820" custRadScaleRad="89878" custRadScaleInc="28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5574-D85B-4F97-B120-24B7E2DFDC61}" type="pres">
      <dgm:prSet presAssocID="{6CB0BD6C-E85A-4762-874C-A4B92F02D838}" presName="sibTrans" presStyleLbl="node1" presStyleIdx="0" presStyleCnt="5"/>
      <dgm:spPr/>
    </dgm:pt>
    <dgm:pt modelId="{7EAF6979-04BB-4486-A1CA-254262E5AF1F}" type="pres">
      <dgm:prSet presAssocID="{5FC69501-38B8-4BAD-9F70-6C00873426E2}" presName="dummy" presStyleCnt="0"/>
      <dgm:spPr/>
    </dgm:pt>
    <dgm:pt modelId="{D2076FA1-4C2A-4AE8-8CC7-89805A515D99}" type="pres">
      <dgm:prSet presAssocID="{5FC69501-38B8-4BAD-9F70-6C00873426E2}" presName="node" presStyleLbl="revTx" presStyleIdx="1" presStyleCnt="5" custScaleX="123820" custRadScaleRad="105190" custRadScaleInc="17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32AAE-0A39-4BC5-B522-B8D761EE9E04}" type="pres">
      <dgm:prSet presAssocID="{6DCD201D-1C79-42E1-8B11-103CA509BE9D}" presName="sibTrans" presStyleLbl="node1" presStyleIdx="1" presStyleCnt="5"/>
      <dgm:spPr/>
    </dgm:pt>
    <dgm:pt modelId="{B5F72A37-4B31-424C-877F-136F086D5AD8}" type="pres">
      <dgm:prSet presAssocID="{9AE68DFA-E5C3-4E17-9FA0-CC0381190D84}" presName="dummy" presStyleCnt="0"/>
      <dgm:spPr/>
    </dgm:pt>
    <dgm:pt modelId="{7B72AC57-CBF2-4A19-A015-C127D7AE99C0}" type="pres">
      <dgm:prSet presAssocID="{9AE68DFA-E5C3-4E17-9FA0-CC0381190D8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5842D-1184-43CB-A98A-356684B0B6DD}" type="pres">
      <dgm:prSet presAssocID="{90ECE388-88C9-43C0-B1A7-DA4855AB5064}" presName="sibTrans" presStyleLbl="node1" presStyleIdx="2" presStyleCnt="5"/>
      <dgm:spPr/>
    </dgm:pt>
    <dgm:pt modelId="{3EC9B644-FB76-46F8-8FEE-7454A1FDBCBB}" type="pres">
      <dgm:prSet presAssocID="{021D9013-E287-49A8-9A31-FC82F66405B8}" presName="dummy" presStyleCnt="0"/>
      <dgm:spPr/>
    </dgm:pt>
    <dgm:pt modelId="{5D9FEA57-25A2-402F-87CB-DF21E56C9B9F}" type="pres">
      <dgm:prSet presAssocID="{021D9013-E287-49A8-9A31-FC82F66405B8}" presName="node" presStyleLbl="revTx" presStyleIdx="3" presStyleCnt="5" custScaleX="123820" custRadScaleRad="100991" custRadScaleInc="-2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56758-F353-4B57-8C60-6B954BFFDEC7}" type="pres">
      <dgm:prSet presAssocID="{098DDFC5-B3A3-4282-ADB7-76817870C7CC}" presName="sibTrans" presStyleLbl="node1" presStyleIdx="3" presStyleCnt="5"/>
      <dgm:spPr/>
    </dgm:pt>
    <dgm:pt modelId="{9641A322-DD24-4327-9068-E3C587DF75CF}" type="pres">
      <dgm:prSet presAssocID="{BC6259B8-6031-4971-B4C9-5ED0A537D323}" presName="dummy" presStyleCnt="0"/>
      <dgm:spPr/>
    </dgm:pt>
    <dgm:pt modelId="{A73EA0EE-75D9-4C0D-88FB-CF1DF63FAD63}" type="pres">
      <dgm:prSet presAssocID="{BC6259B8-6031-4971-B4C9-5ED0A537D323}" presName="node" presStyleLbl="revTx" presStyleIdx="4" presStyleCnt="5" custScaleX="123820" custRadScaleRad="100025" custRadScaleInc="-87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662F-119F-435C-AEA0-4BD86A3DB4C2}" type="pres">
      <dgm:prSet presAssocID="{960B64C5-D3FA-4398-A74E-04E7C35F11A0}" presName="sibTrans" presStyleLbl="node1" presStyleIdx="4" presStyleCnt="5"/>
      <dgm:spPr/>
    </dgm:pt>
  </dgm:ptLst>
  <dgm:cxnLst>
    <dgm:cxn modelId="{F79CEDC0-C314-4EFF-97F0-625D26E4429A}" type="presOf" srcId="{6DCD201D-1C79-42E1-8B11-103CA509BE9D}" destId="{FC632AAE-0A39-4BC5-B522-B8D761EE9E04}" srcOrd="0" destOrd="0" presId="urn:microsoft.com/office/officeart/2005/8/layout/cycle1"/>
    <dgm:cxn modelId="{4322449A-F667-41E9-B6A9-F67448706104}" type="presOf" srcId="{90ECE388-88C9-43C0-B1A7-DA4855AB5064}" destId="{5CC5842D-1184-43CB-A98A-356684B0B6DD}" srcOrd="0" destOrd="0" presId="urn:microsoft.com/office/officeart/2005/8/layout/cycle1"/>
    <dgm:cxn modelId="{5238489D-85EF-44DD-A772-8906BC3D29B6}" type="presOf" srcId="{6CB0BD6C-E85A-4762-874C-A4B92F02D838}" destId="{48C05574-D85B-4F97-B120-24B7E2DFDC61}" srcOrd="0" destOrd="0" presId="urn:microsoft.com/office/officeart/2005/8/layout/cycle1"/>
    <dgm:cxn modelId="{EB757442-D820-4CBE-8D72-E5B5EDD90DEA}" srcId="{4ADABB9A-45AB-4884-AA9D-3D57456A42BF}" destId="{5FC69501-38B8-4BAD-9F70-6C00873426E2}" srcOrd="1" destOrd="0" parTransId="{969626B5-9828-482B-871A-B990585FB195}" sibTransId="{6DCD201D-1C79-42E1-8B11-103CA509BE9D}"/>
    <dgm:cxn modelId="{11B0D3D5-F687-4591-8468-090A5059AC3A}" type="presOf" srcId="{E4E2CF56-D4CC-4808-A290-A093DEF33C3E}" destId="{2998AB1F-DF47-42DE-BFEE-9487A3DE24D1}" srcOrd="0" destOrd="0" presId="urn:microsoft.com/office/officeart/2005/8/layout/cycle1"/>
    <dgm:cxn modelId="{0B09BF69-D3C9-499B-855A-F401F9B442D0}" type="presOf" srcId="{960B64C5-D3FA-4398-A74E-04E7C35F11A0}" destId="{4BEE662F-119F-435C-AEA0-4BD86A3DB4C2}" srcOrd="0" destOrd="0" presId="urn:microsoft.com/office/officeart/2005/8/layout/cycle1"/>
    <dgm:cxn modelId="{9221709F-8380-4EE7-880F-AC1C41F9829B}" type="presOf" srcId="{5FC69501-38B8-4BAD-9F70-6C00873426E2}" destId="{D2076FA1-4C2A-4AE8-8CC7-89805A515D99}" srcOrd="0" destOrd="0" presId="urn:microsoft.com/office/officeart/2005/8/layout/cycle1"/>
    <dgm:cxn modelId="{076FFE5F-142F-4E89-9DD3-12085118DD2F}" type="presOf" srcId="{9AE68DFA-E5C3-4E17-9FA0-CC0381190D84}" destId="{7B72AC57-CBF2-4A19-A015-C127D7AE99C0}" srcOrd="0" destOrd="0" presId="urn:microsoft.com/office/officeart/2005/8/layout/cycle1"/>
    <dgm:cxn modelId="{14D78261-2650-4117-9447-7455B4AC21E8}" srcId="{4ADABB9A-45AB-4884-AA9D-3D57456A42BF}" destId="{BC6259B8-6031-4971-B4C9-5ED0A537D323}" srcOrd="4" destOrd="0" parTransId="{C508CBD9-3385-4441-99B1-0B974ABA33A6}" sibTransId="{960B64C5-D3FA-4398-A74E-04E7C35F11A0}"/>
    <dgm:cxn modelId="{E3DC2FEE-2E6A-464E-979C-975AE2EF05BB}" type="presOf" srcId="{098DDFC5-B3A3-4282-ADB7-76817870C7CC}" destId="{17056758-F353-4B57-8C60-6B954BFFDEC7}" srcOrd="0" destOrd="0" presId="urn:microsoft.com/office/officeart/2005/8/layout/cycle1"/>
    <dgm:cxn modelId="{3630C96D-1CF9-4A8A-B1F7-3366AE8D4D0C}" srcId="{4ADABB9A-45AB-4884-AA9D-3D57456A42BF}" destId="{9AE68DFA-E5C3-4E17-9FA0-CC0381190D84}" srcOrd="2" destOrd="0" parTransId="{9502277F-4A74-41D7-91CF-80DB45EDA0EC}" sibTransId="{90ECE388-88C9-43C0-B1A7-DA4855AB5064}"/>
    <dgm:cxn modelId="{58881438-2A40-4B63-A17A-D3FD6C8E8FA1}" type="presOf" srcId="{021D9013-E287-49A8-9A31-FC82F66405B8}" destId="{5D9FEA57-25A2-402F-87CB-DF21E56C9B9F}" srcOrd="0" destOrd="0" presId="urn:microsoft.com/office/officeart/2005/8/layout/cycle1"/>
    <dgm:cxn modelId="{6F30817C-70E2-4376-AB5F-DF11E9E6C4B8}" srcId="{4ADABB9A-45AB-4884-AA9D-3D57456A42BF}" destId="{021D9013-E287-49A8-9A31-FC82F66405B8}" srcOrd="3" destOrd="0" parTransId="{7F8EDD78-E2F0-4F58-9EFE-E190592A986E}" sibTransId="{098DDFC5-B3A3-4282-ADB7-76817870C7CC}"/>
    <dgm:cxn modelId="{620AE49E-A2B3-48AC-AD16-E684F27CAD8C}" srcId="{4ADABB9A-45AB-4884-AA9D-3D57456A42BF}" destId="{E4E2CF56-D4CC-4808-A290-A093DEF33C3E}" srcOrd="0" destOrd="0" parTransId="{FB94DD44-A090-4D87-A02E-C995B616C0C9}" sibTransId="{6CB0BD6C-E85A-4762-874C-A4B92F02D838}"/>
    <dgm:cxn modelId="{896C2DBC-D5D2-4E53-A6B4-98CA4AB9E2DF}" type="presOf" srcId="{BC6259B8-6031-4971-B4C9-5ED0A537D323}" destId="{A73EA0EE-75D9-4C0D-88FB-CF1DF63FAD63}" srcOrd="0" destOrd="0" presId="urn:microsoft.com/office/officeart/2005/8/layout/cycle1"/>
    <dgm:cxn modelId="{08261756-EBB6-437F-9173-648D2CAC6942}" type="presOf" srcId="{4ADABB9A-45AB-4884-AA9D-3D57456A42BF}" destId="{9C791318-20FB-47E3-B838-82113B0F7F46}" srcOrd="0" destOrd="0" presId="urn:microsoft.com/office/officeart/2005/8/layout/cycle1"/>
    <dgm:cxn modelId="{197D4876-3761-4FE6-88E7-CD9DEB206FA5}" type="presParOf" srcId="{9C791318-20FB-47E3-B838-82113B0F7F46}" destId="{7D58A75A-2D3E-4909-95A6-19B27F025E0E}" srcOrd="0" destOrd="0" presId="urn:microsoft.com/office/officeart/2005/8/layout/cycle1"/>
    <dgm:cxn modelId="{B8673CD3-4A03-4CDA-8990-E9515B1374FC}" type="presParOf" srcId="{9C791318-20FB-47E3-B838-82113B0F7F46}" destId="{2998AB1F-DF47-42DE-BFEE-9487A3DE24D1}" srcOrd="1" destOrd="0" presId="urn:microsoft.com/office/officeart/2005/8/layout/cycle1"/>
    <dgm:cxn modelId="{57388A96-5D84-441B-ADA9-BB3B0DF33471}" type="presParOf" srcId="{9C791318-20FB-47E3-B838-82113B0F7F46}" destId="{48C05574-D85B-4F97-B120-24B7E2DFDC61}" srcOrd="2" destOrd="0" presId="urn:microsoft.com/office/officeart/2005/8/layout/cycle1"/>
    <dgm:cxn modelId="{D3996F26-9BDF-409F-B28D-5E913032C0FA}" type="presParOf" srcId="{9C791318-20FB-47E3-B838-82113B0F7F46}" destId="{7EAF6979-04BB-4486-A1CA-254262E5AF1F}" srcOrd="3" destOrd="0" presId="urn:microsoft.com/office/officeart/2005/8/layout/cycle1"/>
    <dgm:cxn modelId="{2FE90D23-990F-4A81-905F-3313A388FE84}" type="presParOf" srcId="{9C791318-20FB-47E3-B838-82113B0F7F46}" destId="{D2076FA1-4C2A-4AE8-8CC7-89805A515D99}" srcOrd="4" destOrd="0" presId="urn:microsoft.com/office/officeart/2005/8/layout/cycle1"/>
    <dgm:cxn modelId="{AABEB293-FA3A-4289-8200-8F90084AB313}" type="presParOf" srcId="{9C791318-20FB-47E3-B838-82113B0F7F46}" destId="{FC632AAE-0A39-4BC5-B522-B8D761EE9E04}" srcOrd="5" destOrd="0" presId="urn:microsoft.com/office/officeart/2005/8/layout/cycle1"/>
    <dgm:cxn modelId="{3529E53A-2F2F-477B-BA5F-1E1908D68D54}" type="presParOf" srcId="{9C791318-20FB-47E3-B838-82113B0F7F46}" destId="{B5F72A37-4B31-424C-877F-136F086D5AD8}" srcOrd="6" destOrd="0" presId="urn:microsoft.com/office/officeart/2005/8/layout/cycle1"/>
    <dgm:cxn modelId="{09F16FCD-E259-4E77-9935-AE46A38FB668}" type="presParOf" srcId="{9C791318-20FB-47E3-B838-82113B0F7F46}" destId="{7B72AC57-CBF2-4A19-A015-C127D7AE99C0}" srcOrd="7" destOrd="0" presId="urn:microsoft.com/office/officeart/2005/8/layout/cycle1"/>
    <dgm:cxn modelId="{D847F15E-2288-4921-89B9-0788075F12AF}" type="presParOf" srcId="{9C791318-20FB-47E3-B838-82113B0F7F46}" destId="{5CC5842D-1184-43CB-A98A-356684B0B6DD}" srcOrd="8" destOrd="0" presId="urn:microsoft.com/office/officeart/2005/8/layout/cycle1"/>
    <dgm:cxn modelId="{5D093FA9-1740-4620-9C92-01F09ACC3100}" type="presParOf" srcId="{9C791318-20FB-47E3-B838-82113B0F7F46}" destId="{3EC9B644-FB76-46F8-8FEE-7454A1FDBCBB}" srcOrd="9" destOrd="0" presId="urn:microsoft.com/office/officeart/2005/8/layout/cycle1"/>
    <dgm:cxn modelId="{840E5996-0336-4C18-8645-07C2B7D24CBD}" type="presParOf" srcId="{9C791318-20FB-47E3-B838-82113B0F7F46}" destId="{5D9FEA57-25A2-402F-87CB-DF21E56C9B9F}" srcOrd="10" destOrd="0" presId="urn:microsoft.com/office/officeart/2005/8/layout/cycle1"/>
    <dgm:cxn modelId="{CFD35287-70B3-402E-8A94-4967A4265D81}" type="presParOf" srcId="{9C791318-20FB-47E3-B838-82113B0F7F46}" destId="{17056758-F353-4B57-8C60-6B954BFFDEC7}" srcOrd="11" destOrd="0" presId="urn:microsoft.com/office/officeart/2005/8/layout/cycle1"/>
    <dgm:cxn modelId="{371BE025-4BD0-4DAC-A37B-1F18FFC856B8}" type="presParOf" srcId="{9C791318-20FB-47E3-B838-82113B0F7F46}" destId="{9641A322-DD24-4327-9068-E3C587DF75CF}" srcOrd="12" destOrd="0" presId="urn:microsoft.com/office/officeart/2005/8/layout/cycle1"/>
    <dgm:cxn modelId="{C1760E4E-2F25-41E5-A338-CF9E26CAE204}" type="presParOf" srcId="{9C791318-20FB-47E3-B838-82113B0F7F46}" destId="{A73EA0EE-75D9-4C0D-88FB-CF1DF63FAD63}" srcOrd="13" destOrd="0" presId="urn:microsoft.com/office/officeart/2005/8/layout/cycle1"/>
    <dgm:cxn modelId="{115BC289-3D93-4327-BC2F-ECF50D6CB59D}" type="presParOf" srcId="{9C791318-20FB-47E3-B838-82113B0F7F46}" destId="{4BEE662F-119F-435C-AEA0-4BD86A3DB4C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8AB1F-DF47-42DE-BFEE-9487A3DE24D1}">
      <dsp:nvSpPr>
        <dsp:cNvPr id="0" name=""/>
        <dsp:cNvSpPr/>
      </dsp:nvSpPr>
      <dsp:spPr>
        <a:xfrm>
          <a:off x="3446778" y="279432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the Constraint</a:t>
          </a:r>
          <a:endParaRPr lang="en-US" sz="1600" kern="1200" dirty="0"/>
        </a:p>
      </dsp:txBody>
      <dsp:txXfrm>
        <a:off x="3446778" y="279432"/>
        <a:ext cx="1245725" cy="1006078"/>
      </dsp:txXfrm>
    </dsp:sp>
    <dsp:sp modelId="{48C05574-D85B-4F97-B120-24B7E2DFDC61}">
      <dsp:nvSpPr>
        <dsp:cNvPr id="0" name=""/>
        <dsp:cNvSpPr/>
      </dsp:nvSpPr>
      <dsp:spPr>
        <a:xfrm>
          <a:off x="1274452" y="493243"/>
          <a:ext cx="3771658" cy="3771658"/>
        </a:xfrm>
        <a:prstGeom prst="circularArrow">
          <a:avLst>
            <a:gd name="adj1" fmla="val 5202"/>
            <a:gd name="adj2" fmla="val 336015"/>
            <a:gd name="adj3" fmla="val 20580577"/>
            <a:gd name="adj4" fmla="val 1915146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76FA1-4C2A-4AE8-8CC7-89805A515D99}">
      <dsp:nvSpPr>
        <dsp:cNvPr id="0" name=""/>
        <dsp:cNvSpPr/>
      </dsp:nvSpPr>
      <dsp:spPr>
        <a:xfrm>
          <a:off x="4054600" y="2048616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Remediate</a:t>
          </a:r>
          <a:endParaRPr lang="en-US" sz="1600" kern="1200" dirty="0"/>
        </a:p>
      </dsp:txBody>
      <dsp:txXfrm>
        <a:off x="4054600" y="2048616"/>
        <a:ext cx="1245725" cy="1006078"/>
      </dsp:txXfrm>
    </dsp:sp>
    <dsp:sp modelId="{FC632AAE-0A39-4BC5-B522-B8D761EE9E04}">
      <dsp:nvSpPr>
        <dsp:cNvPr id="0" name=""/>
        <dsp:cNvSpPr/>
      </dsp:nvSpPr>
      <dsp:spPr>
        <a:xfrm>
          <a:off x="1323371" y="-41825"/>
          <a:ext cx="3771658" cy="3771658"/>
        </a:xfrm>
        <a:prstGeom prst="circularArrow">
          <a:avLst>
            <a:gd name="adj1" fmla="val 5202"/>
            <a:gd name="adj2" fmla="val 336015"/>
            <a:gd name="adj3" fmla="val 4356706"/>
            <a:gd name="adj4" fmla="val 278083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2AC57-CBF2-4A19-A015-C127D7AE99C0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Review</a:t>
          </a:r>
          <a:endParaRPr lang="en-US" sz="1600" kern="1200" dirty="0"/>
        </a:p>
      </dsp:txBody>
      <dsp:txXfrm>
        <a:off x="2544960" y="3056374"/>
        <a:ext cx="1006078" cy="1006078"/>
      </dsp:txXfrm>
    </dsp:sp>
    <dsp:sp modelId="{5CC5842D-1184-43CB-A98A-356684B0B6DD}">
      <dsp:nvSpPr>
        <dsp:cNvPr id="0" name=""/>
        <dsp:cNvSpPr/>
      </dsp:nvSpPr>
      <dsp:spPr>
        <a:xfrm>
          <a:off x="1129269" y="-9710"/>
          <a:ext cx="3771658" cy="3771658"/>
        </a:xfrm>
        <a:prstGeom prst="circularArrow">
          <a:avLst>
            <a:gd name="adj1" fmla="val 5202"/>
            <a:gd name="adj2" fmla="val 336015"/>
            <a:gd name="adj3" fmla="val 7777341"/>
            <a:gd name="adj4" fmla="val 637906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FEA57-25A2-402F-87CB-DF21E56C9B9F}">
      <dsp:nvSpPr>
        <dsp:cNvPr id="0" name=""/>
        <dsp:cNvSpPr/>
      </dsp:nvSpPr>
      <dsp:spPr>
        <a:xfrm>
          <a:off x="871842" y="2048632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If persists, escalate</a:t>
          </a:r>
          <a:endParaRPr lang="en-US" sz="1600" kern="1200" dirty="0"/>
        </a:p>
      </dsp:txBody>
      <dsp:txXfrm>
        <a:off x="871842" y="2048632"/>
        <a:ext cx="1245725" cy="1006078"/>
      </dsp:txXfrm>
    </dsp:sp>
    <dsp:sp modelId="{17056758-F353-4B57-8C60-6B954BFFDEC7}">
      <dsp:nvSpPr>
        <dsp:cNvPr id="0" name=""/>
        <dsp:cNvSpPr/>
      </dsp:nvSpPr>
      <dsp:spPr>
        <a:xfrm>
          <a:off x="1149369" y="46434"/>
          <a:ext cx="3771658" cy="3771658"/>
        </a:xfrm>
        <a:prstGeom prst="circularArrow">
          <a:avLst>
            <a:gd name="adj1" fmla="val 5202"/>
            <a:gd name="adj2" fmla="val 336015"/>
            <a:gd name="adj3" fmla="val 11413414"/>
            <a:gd name="adj4" fmla="val 1056073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EA0EE-75D9-4C0D-88FB-CF1DF63FAD63}">
      <dsp:nvSpPr>
        <dsp:cNvPr id="0" name=""/>
        <dsp:cNvSpPr/>
      </dsp:nvSpPr>
      <dsp:spPr>
        <a:xfrm>
          <a:off x="1022482" y="469911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Repeat the Process</a:t>
          </a:r>
          <a:endParaRPr lang="en-US" sz="1600" kern="1200" dirty="0"/>
        </a:p>
      </dsp:txBody>
      <dsp:txXfrm>
        <a:off x="1022482" y="469911"/>
        <a:ext cx="1245725" cy="1006078"/>
      </dsp:txXfrm>
    </dsp:sp>
    <dsp:sp modelId="{4BEE662F-119F-435C-AEA0-4BD86A3DB4C2}">
      <dsp:nvSpPr>
        <dsp:cNvPr id="0" name=""/>
        <dsp:cNvSpPr/>
      </dsp:nvSpPr>
      <dsp:spPr>
        <a:xfrm>
          <a:off x="956066" y="110337"/>
          <a:ext cx="3771658" cy="3771658"/>
        </a:xfrm>
        <a:prstGeom prst="circularArrow">
          <a:avLst>
            <a:gd name="adj1" fmla="val 5202"/>
            <a:gd name="adj2" fmla="val 336015"/>
            <a:gd name="adj3" fmla="val 17135495"/>
            <a:gd name="adj4" fmla="val 1474804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44EADC-E285-45F8-B549-574ED16ABF57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A7ABCD-CFC6-4ADD-BB1B-1731647A7A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is a quantum improvement over waterfall,</a:t>
            </a:r>
            <a:r>
              <a:rPr lang="en-US" baseline="0" dirty="0"/>
              <a:t> but there are challenges with a large distributed team…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 https://kanbantool.com/kanban-library/implementing-kanban/pulling-value-lean-and-Kanban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Yuval </a:t>
            </a:r>
            <a:r>
              <a:rPr lang="en-US" dirty="0" err="1"/>
              <a:t>Yeret’s</a:t>
            </a:r>
            <a:r>
              <a:rPr lang="en-US" baseline="0" dirty="0"/>
              <a:t> slides here, convert to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Yuval </a:t>
            </a:r>
            <a:r>
              <a:rPr lang="en-US" dirty="0" err="1"/>
              <a:t>Yeret’s</a:t>
            </a:r>
            <a:r>
              <a:rPr lang="en-US" baseline="0" dirty="0"/>
              <a:t> slides here, convert to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0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is a quantum improvement over waterfall,</a:t>
            </a:r>
            <a:r>
              <a:rPr lang="en-US" baseline="0" dirty="0"/>
              <a:t> but there are challenges with a large distributed team…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2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 https://kanbantool.com/kanban-library/implementing-kanban/pulling-value-lean-and-Kanban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Kanban is a fast read and covers the basics. Lean from the Trenches</a:t>
            </a:r>
            <a:r>
              <a:rPr lang="en-US" baseline="0" dirty="0"/>
              <a:t> is one teams approach to Kanban.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references are shorter</a:t>
            </a:r>
            <a:r>
              <a:rPr lang="en-US" baseline="0" dirty="0"/>
              <a:t> and quite excellent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1774">
              <a:defRPr/>
            </a:pPr>
            <a:r>
              <a:rPr lang="en-US" dirty="0"/>
              <a:t>In general scrum teams frequently</a:t>
            </a:r>
            <a:r>
              <a:rPr lang="en-US" baseline="0" dirty="0"/>
              <a:t> run off on their own until the end of the sprint, and there is little insight into progress between the beginning and the end of the sprint.</a:t>
            </a:r>
          </a:p>
          <a:p>
            <a:pPr defTabSz="931774">
              <a:defRPr/>
            </a:pPr>
            <a:endParaRPr lang="en-US" baseline="0" dirty="0"/>
          </a:p>
          <a:p>
            <a:pPr defTabSz="931774">
              <a:defRPr/>
            </a:pPr>
            <a:r>
              <a:rPr lang="en-US" baseline="0" dirty="0"/>
              <a:t>In case there are multiple concurrent versions, it is difficult to prioritize across those 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Kanban establishes an individual cadence for recurring</a:t>
            </a:r>
            <a:r>
              <a:rPr lang="en-US" baseline="0" dirty="0"/>
              <a:t> events, rather than squeezing everything into a time boxed iteration</a:t>
            </a:r>
          </a:p>
          <a:p>
            <a:r>
              <a:rPr lang="en-US" baseline="0" dirty="0"/>
              <a:t>For example, scrums happen daily. UAT happen bi-monthly, Retrospectives happen monthly, etc. Not everything has to happen around the timing of a sprint.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Also, there is little guidance about how to flatten</a:t>
            </a:r>
            <a:r>
              <a:rPr lang="en-US" baseline="0" dirty="0"/>
              <a:t> the humps that occur during the various stages of development. And there is little flexibility in modifying those stages to accommodate your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server</a:t>
            </a:r>
            <a:r>
              <a:rPr lang="en-US" baseline="0" dirty="0"/>
              <a:t> says “next” she is “pulling” an item into her swim lane. That is Kanban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 Handbook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Manage the flow left to right</a:t>
            </a:r>
          </a:p>
          <a:p>
            <a:r>
              <a:rPr lang="en-US" dirty="0"/>
              <a:t>Increase the feed back left to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B25D-CDDD-4790-B76F-9E9ACFDD12AA}" type="datetime1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r>
              <a:rPr lang="en-US" dirty="0"/>
              <a:t>/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7E48-82F2-4518-8BA8-DB72B3AF7BB1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C666-300C-459F-A160-1C226935F6FA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47B25D-ECED-4C43-81F3-449BE4279BCD}"/>
              </a:ext>
            </a:extLst>
          </p:cNvPr>
          <p:cNvSpPr/>
          <p:nvPr userDrawn="1"/>
        </p:nvSpPr>
        <p:spPr>
          <a:xfrm>
            <a:off x="8001000" y="624840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9674-20DA-4C8E-BDA9-6AB3B31B213B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0833F-544A-41FF-8F86-E22CC8E57A59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B0FE8-70CB-475A-91B3-EAB838BFB567}" type="datetime1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B12D-0F6A-40AE-AD42-08C4E4F518FC}" type="datetime1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D93A-9BA6-4D90-AF29-B3082AA17F51}" type="datetime1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72B8-652A-4DB4-B0CC-25E1F5671A22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3CB5-24AF-4719-AC9A-D4B55C4295FB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A9438A2-1716-44EB-A3C6-5CD6358EAE58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810500" y="6232673"/>
            <a:ext cx="685800" cy="246221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  48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limitedwipsociety.ning.com/" TargetMode="External"/><Relationship Id="rId13" Type="http://schemas.openxmlformats.org/officeDocument/2006/relationships/hyperlink" Target="http://www.amazon.com/gp/reader/1934356859/ref=sib_dp_kd" TargetMode="External"/><Relationship Id="rId3" Type="http://schemas.openxmlformats.org/officeDocument/2006/relationships/hyperlink" Target="http://www.amazon.com/Kanban-Successful-Evolutionary-Technology-Business/dp/0984521402/ref=sr_1_1?s=books&amp;ie=UTF8&amp;qid=1354033401&amp;sr=1-1&amp;keywords=kanban" TargetMode="External"/><Relationship Id="rId7" Type="http://schemas.openxmlformats.org/officeDocument/2006/relationships/hyperlink" Target="http://finance.groups.yahoo.com/group/kanbandev" TargetMode="External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Kanban-Scrum-Enterprise-Software-Development/dp/0557138329/" TargetMode="External"/><Relationship Id="rId11" Type="http://schemas.openxmlformats.org/officeDocument/2006/relationships/hyperlink" Target="http://www.amazon.com/gp/reader/1453802266/ref=sib_dp_pt" TargetMode="External"/><Relationship Id="rId5" Type="http://schemas.openxmlformats.org/officeDocument/2006/relationships/hyperlink" Target="http://www.amazon.com/Lean-Trenches-Managing-Large-Scale-Projects/dp/1934356859/ref=sr_1_5?s=books&amp;ie=UTF8&amp;qid=1354033631&amp;sr=1-5&amp;keywords=kanban" TargetMode="External"/><Relationship Id="rId15" Type="http://schemas.openxmlformats.org/officeDocument/2006/relationships/image" Target="../media/image65.png"/><Relationship Id="rId10" Type="http://schemas.openxmlformats.org/officeDocument/2006/relationships/image" Target="../media/image62.jpeg"/><Relationship Id="rId4" Type="http://schemas.openxmlformats.org/officeDocument/2006/relationships/hyperlink" Target="http://www.amazon.com/Personal-Kanban-Mapping-Work-Navigating/dp/1453802266/ref=sr_1_4?s=books&amp;ie=UTF8&amp;qid=1354033631&amp;sr=1-4&amp;keywords=kanban" TargetMode="External"/><Relationship Id="rId9" Type="http://schemas.openxmlformats.org/officeDocument/2006/relationships/hyperlink" Target="http://www.amazon.com/gp/reader/0984521402/ref=sib_dp_pt" TargetMode="External"/><Relationship Id="rId14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leanandkanban.wordpress.com/2009/04/18/lead-time-vs-cycle-time/" TargetMode="External"/><Relationship Id="rId3" Type="http://schemas.openxmlformats.org/officeDocument/2006/relationships/hyperlink" Target="http://www.amazon.com/Leading-Lean-Software-Development-Results/dp/0321620704/" TargetMode="External"/><Relationship Id="rId7" Type="http://schemas.openxmlformats.org/officeDocument/2006/relationships/hyperlink" Target="http://availagility.co.uk/2008/10/28/kanban-flow-and-cad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m.stackexchange.com/questions/622/useful-charts-for-a-kanban-system" TargetMode="External"/><Relationship Id="rId5" Type="http://schemas.openxmlformats.org/officeDocument/2006/relationships/hyperlink" Target="http://pm.stackexchange.com/" TargetMode="External"/><Relationship Id="rId4" Type="http://schemas.openxmlformats.org/officeDocument/2006/relationships/hyperlink" Target="http://www.slideshare.net/yyeret/explaining-cumulative-flow-diagrams-cfd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</a:t>
            </a:r>
            <a:br>
              <a:rPr lang="en-US" dirty="0"/>
            </a:br>
            <a:r>
              <a:rPr lang="en-US" dirty="0"/>
              <a:t>for Lean Agile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Practical Approach</a:t>
            </a:r>
            <a:br>
              <a:rPr lang="en-US" sz="2400" dirty="0"/>
            </a:br>
            <a:r>
              <a:rPr lang="en-US" sz="2400" dirty="0"/>
              <a:t>(In theory!)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3066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Victor J. Grazi, </a:t>
            </a:r>
          </a:p>
          <a:p>
            <a:r>
              <a:rPr lang="en-US" sz="1200" b="1" dirty="0"/>
              <a:t>Nomura America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Kaizen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6448"/>
            <a:ext cx="8183880" cy="41879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Kaizen: Japanese for “change for the better”.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 that strives to continuously improve itself.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Fundamental to Kanban.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2" descr="http://www.kaizentek.com/images/company_thewordkaiz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1" y="2438401"/>
            <a:ext cx="3352800" cy="33639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10" descr="http://www.gembapantarei.com/kaiz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5318760"/>
            <a:ext cx="932380" cy="555682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10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A217B6-6EEF-4993-AA39-42FCB582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vs.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55D5D-29D6-4913-A332-673EC57F4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Lean – Software Development Principles for eliminating waste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– Lean software development process for optimizing flow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Seminal Kanban Principal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816" y="1219200"/>
            <a:ext cx="687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Limit Work in Progress</a:t>
            </a:r>
          </a:p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(WIP)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12</a:t>
            </a:fld>
            <a:r>
              <a:rPr lang="en-US"/>
              <a:t>/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48836C7-BCF4-4E80-8BA9-61A193286BB8}"/>
              </a:ext>
            </a:extLst>
          </p:cNvPr>
          <p:cNvGrpSpPr/>
          <p:nvPr/>
        </p:nvGrpSpPr>
        <p:grpSpPr>
          <a:xfrm rot="1361600">
            <a:off x="6952917" y="2905776"/>
            <a:ext cx="1485001" cy="2236170"/>
            <a:chOff x="6967205" y="2905776"/>
            <a:chExt cx="1485001" cy="22361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3C2BEAF-1509-47F2-AE1C-56922C4BC383}"/>
                </a:ext>
              </a:extLst>
            </p:cNvPr>
            <p:cNvGrpSpPr/>
            <p:nvPr/>
          </p:nvGrpSpPr>
          <p:grpSpPr>
            <a:xfrm>
              <a:off x="6967205" y="2905776"/>
              <a:ext cx="1485001" cy="2236170"/>
              <a:chOff x="6805492" y="2888108"/>
              <a:chExt cx="1485001" cy="223617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27547659-D923-4A88-9A63-24560CB776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25" t="1491" b="3154"/>
              <a:stretch/>
            </p:blipFill>
            <p:spPr>
              <a:xfrm>
                <a:off x="6805492" y="2888108"/>
                <a:ext cx="1485001" cy="223617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1A80AD38-E91E-4072-A253-C23EE1CA08CC}"/>
                  </a:ext>
                </a:extLst>
              </p:cNvPr>
              <p:cNvSpPr txBox="1"/>
              <p:nvPr/>
            </p:nvSpPr>
            <p:spPr>
              <a:xfrm>
                <a:off x="6905077" y="3027378"/>
                <a:ext cx="1260684" cy="441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b="1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4B61AD1-8F2A-46BD-B578-06B7DAF3AC52}"/>
                  </a:ext>
                </a:extLst>
              </p:cNvPr>
              <p:cNvSpPr txBox="1"/>
              <p:nvPr/>
            </p:nvSpPr>
            <p:spPr>
              <a:xfrm>
                <a:off x="7035026" y="2959179"/>
                <a:ext cx="1006204" cy="372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atin typeface="Arial Narrow" panose="020B0606020202030204" pitchFamily="34" charset="0"/>
                  </a:rPr>
                  <a:t>WIP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B13F728-F0A4-431B-A28C-EC9C1A972300}"/>
                </a:ext>
              </a:extLst>
            </p:cNvPr>
            <p:cNvSpPr/>
            <p:nvPr/>
          </p:nvSpPr>
          <p:spPr>
            <a:xfrm>
              <a:off x="7239000" y="4664096"/>
              <a:ext cx="914400" cy="34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49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09C1A2-B8E8-47F2-9A71-4EDA1006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E95AD3-87D0-4CE0-A356-C1E9C053D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223" y="1277055"/>
            <a:ext cx="6435274" cy="3732040"/>
          </a:xfr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effectLst>
            <a:glow>
              <a:schemeClr val="accent1">
                <a:alpha val="86000"/>
              </a:schemeClr>
            </a:glow>
          </a:effectLst>
          <a:scene3d>
            <a:camera prst="orthographicFront"/>
            <a:lightRig rig="threePt" dir="t"/>
          </a:scene3d>
          <a:sp3d prstMaterial="softEdge"/>
        </p:spPr>
        <p:txBody>
          <a:bodyPr lIns="457200" tIns="548640">
            <a:normAutofit fontScale="62500" lnSpcReduction="20000"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Multitasking</a:t>
            </a:r>
          </a:p>
          <a:p>
            <a:pPr marL="0" indent="0">
              <a:lnSpc>
                <a:spcPts val="5000"/>
              </a:lnSpc>
              <a:buNone/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6000" i="1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v.</a:t>
            </a: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) The art of screwing up several things at once.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69830-47E8-4247-B2A3-B468CDB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527FEA0-C3ED-42C9-965A-2F6A944E2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Little’s Law:</a:t>
                </a:r>
                <a:r>
                  <a:rPr lang="en-US" i="1" dirty="0" smtClean="0"/>
                  <a:t/>
                </a:r>
                <a:br>
                  <a:rPr lang="en-US" i="1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l-GR" i="1" dirty="0" smtClean="0">
                          <a:solidFill>
                            <a:srgbClr val="FF0000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L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/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Work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in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Process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Throughput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Lead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Time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i="1" dirty="0"/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Throughput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WIP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/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Lead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Time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i="1" dirty="0"/>
                  <a:t>So by reducing WIP, you are increasing throughput!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27FEA0-C3ED-42C9-965A-2F6A944E2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24" t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45214"/>
              </p:ext>
            </p:extLst>
          </p:nvPr>
        </p:nvGraphicFramePr>
        <p:xfrm>
          <a:off x="4571693" y="4658360"/>
          <a:ext cx="35055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507"/>
                <a:gridCol w="1066800"/>
                <a:gridCol w="160019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90645" y="4724400"/>
            <a:ext cx="34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         *        *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2402" y="5105400"/>
            <a:ext cx="3144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593101"/>
              </p:ext>
            </p:extLst>
          </p:nvPr>
        </p:nvGraphicFramePr>
        <p:xfrm>
          <a:off x="4552950" y="5203428"/>
          <a:ext cx="34958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/>
                <a:gridCol w="1752600"/>
                <a:gridCol w="88597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90463" y="5257800"/>
            <a:ext cx="504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       *         *        *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14322"/>
              </p:ext>
            </p:extLst>
          </p:nvPr>
        </p:nvGraphicFramePr>
        <p:xfrm>
          <a:off x="4572000" y="4191000"/>
          <a:ext cx="34958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695450"/>
                <a:gridCol w="885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 do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 Process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6554" r="-1"/>
          <a:stretch/>
        </p:blipFill>
        <p:spPr bwMode="auto">
          <a:xfrm>
            <a:off x="8077200" y="5257800"/>
            <a:ext cx="464460" cy="33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30" y="4642247"/>
            <a:ext cx="933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133975"/>
            <a:ext cx="933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04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25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01 -0.00462 L 0.23021 -0.004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12101 -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01 -0.00462 L 0.22605 -0.004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69830-47E8-4247-B2A3-B468CDB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27FEA0-C3ED-42C9-965A-2F6A944E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Gotha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0A344B-7D3F-4B7E-B256-4A97AFF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26" y="1035525"/>
            <a:ext cx="5717148" cy="4786949"/>
          </a:xfrm>
          <a:prstGeom prst="rect">
            <a:avLst/>
          </a:prstGeom>
        </p:spPr>
      </p:pic>
      <p:sp>
        <p:nvSpPr>
          <p:cNvPr id="5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5816" y="1219200"/>
            <a:ext cx="687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Visualize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655756D-1BE3-4A0C-BA5E-08191C1C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4892040"/>
            <a:ext cx="8793480" cy="1051560"/>
          </a:xfrm>
        </p:spPr>
        <p:txBody>
          <a:bodyPr anchor="b" anchorCtr="1">
            <a:normAutofit fontScale="90000"/>
          </a:bodyPr>
          <a:lstStyle/>
          <a:p>
            <a:pPr algn="ctr"/>
            <a:r>
              <a:rPr lang="en-US" dirty="0"/>
              <a:t>Kanban Board Provides </a:t>
            </a:r>
            <a:br>
              <a:rPr lang="en-US" dirty="0"/>
            </a:br>
            <a:r>
              <a:rPr lang="en-US" dirty="0"/>
              <a:t>Visualization of 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67908"/>
            <a:ext cx="8183880" cy="91142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 descr="http://leansoftwareengineering.com/wp-content/uploads/2007/10/project-kanban-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990600"/>
            <a:ext cx="5410200" cy="34236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340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Daily Scrums at the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1" y="393700"/>
            <a:ext cx="9136379" cy="2562240"/>
          </a:xfrm>
        </p:spPr>
        <p:txBody>
          <a:bodyPr vert="horz" lIns="182880" tIns="9144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Story cards have developer avatars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Red post-its indicate “blocked”</a:t>
            </a:r>
          </a:p>
        </p:txBody>
      </p:sp>
      <p:pic>
        <p:nvPicPr>
          <p:cNvPr id="5" name="Picture 2" descr="http://brodzinski.com/wp-content/uploads/kanban-board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001000"/>
            <a:ext cx="7924800" cy="31534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4" name="AutoShape 4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60" y="3714669"/>
            <a:ext cx="240964" cy="1854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19541" y="1267910"/>
            <a:ext cx="6105616" cy="4142290"/>
            <a:chOff x="2121949" y="1965067"/>
            <a:chExt cx="5078027" cy="3445132"/>
          </a:xfrm>
        </p:grpSpPr>
        <p:pic>
          <p:nvPicPr>
            <p:cNvPr id="1026" name="Picture 2" descr="http://i.stack.imgur.com/6OWX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63" y="2143703"/>
              <a:ext cx="4892675" cy="32664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121949" y="1965067"/>
              <a:ext cx="5078027" cy="534213"/>
              <a:chOff x="2121949" y="1676400"/>
              <a:chExt cx="5078027" cy="534213"/>
            </a:xfrm>
          </p:grpSpPr>
          <p:pic>
            <p:nvPicPr>
              <p:cNvPr id="13" name="Picture 2" descr="http://i.stack.imgur.com/6OWXG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290" b="4738"/>
              <a:stretch/>
            </p:blipFill>
            <p:spPr bwMode="auto">
              <a:xfrm>
                <a:off x="2121949" y="1676400"/>
                <a:ext cx="4904746" cy="534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221595" y="1764268"/>
                <a:ext cx="4978381" cy="38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                 4                 3                               4                        2</a:t>
                </a:r>
              </a:p>
              <a:p>
                <a:r>
                  <a:rPr lang="en-US" sz="1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Backlog            Design        Build                           Test                      Deploy         Live</a:t>
                </a:r>
              </a:p>
            </p:txBody>
          </p:sp>
        </p:grpSp>
      </p:grpSp>
      <p:pic>
        <p:nvPicPr>
          <p:cNvPr id="18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10869"/>
          <a:stretch/>
        </p:blipFill>
        <p:spPr bwMode="auto">
          <a:xfrm>
            <a:off x="3556762" y="2825447"/>
            <a:ext cx="817001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10869"/>
          <a:stretch/>
        </p:blipFill>
        <p:spPr bwMode="auto">
          <a:xfrm rot="16200000">
            <a:off x="3709020" y="3211044"/>
            <a:ext cx="817001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0"/>
          <a:stretch/>
        </p:blipFill>
        <p:spPr bwMode="auto">
          <a:xfrm>
            <a:off x="3813542" y="3391528"/>
            <a:ext cx="268670" cy="27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2" t="36626" r="28107" b="60079"/>
          <a:stretch/>
        </p:blipFill>
        <p:spPr bwMode="auto">
          <a:xfrm>
            <a:off x="3775371" y="3128379"/>
            <a:ext cx="191833" cy="1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9486"/>
          <a:stretch/>
        </p:blipFill>
        <p:spPr bwMode="auto">
          <a:xfrm rot="16200000">
            <a:off x="3524351" y="4568579"/>
            <a:ext cx="817001" cy="36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39" y="4263764"/>
            <a:ext cx="274860" cy="2871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8131" b="13554"/>
          <a:stretch/>
        </p:blipFill>
        <p:spPr bwMode="auto">
          <a:xfrm>
            <a:off x="5931151" y="2532788"/>
            <a:ext cx="698249" cy="1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95204" b="10869"/>
          <a:stretch/>
        </p:blipFill>
        <p:spPr bwMode="auto">
          <a:xfrm>
            <a:off x="6437117" y="2250512"/>
            <a:ext cx="282113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11181" r="26042"/>
          <a:stretch/>
        </p:blipFill>
        <p:spPr bwMode="auto">
          <a:xfrm>
            <a:off x="6297778" y="2249006"/>
            <a:ext cx="278677" cy="27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7" t="10886" r="51058"/>
          <a:stretch/>
        </p:blipFill>
        <p:spPr bwMode="auto">
          <a:xfrm rot="10800000" flipV="1">
            <a:off x="3262873" y="1910225"/>
            <a:ext cx="229050" cy="34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16200000">
            <a:off x="1846834" y="3166749"/>
            <a:ext cx="3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Database               Back End               UI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14319"/>
            <a:ext cx="187840" cy="181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057400" y="1676400"/>
            <a:ext cx="8926047" cy="4046044"/>
            <a:chOff x="2437868" y="1846718"/>
            <a:chExt cx="8926047" cy="4046044"/>
          </a:xfrm>
        </p:grpSpPr>
        <p:grpSp>
          <p:nvGrpSpPr>
            <p:cNvPr id="25" name="Group 24"/>
            <p:cNvGrpSpPr/>
            <p:nvPr/>
          </p:nvGrpSpPr>
          <p:grpSpPr>
            <a:xfrm>
              <a:off x="4120190" y="2240096"/>
              <a:ext cx="2960101" cy="2747788"/>
              <a:chOff x="4604146" y="2814968"/>
              <a:chExt cx="2960101" cy="2747788"/>
            </a:xfrm>
          </p:grpSpPr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8255">
                <a:off x="4604146" y="2814968"/>
                <a:ext cx="2960101" cy="2607227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163938" y="3072907"/>
                <a:ext cx="2346160" cy="15388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JIRA XYZ</a:t>
                </a:r>
                <a:br>
                  <a:rPr lang="en-US" sz="1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</a:b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Implement Undo </a:t>
                </a:r>
              </a:p>
              <a:p>
                <a:r>
                  <a:rPr lang="en-US" sz="1600" u="sng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Build  </a:t>
                </a: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In: Nov 4</a:t>
                </a:r>
              </a:p>
              <a:p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Out: Nov 12</a:t>
                </a:r>
              </a:p>
              <a:p>
                <a:r>
                  <a:rPr lang="en-US" sz="1600" u="sng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Test</a:t>
                </a: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In: Dec 1</a:t>
                </a:r>
              </a:p>
              <a:p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 Out:</a:t>
                </a:r>
                <a:endParaRPr lang="en-US" sz="20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Gill Sans MT" panose="020B0502020104020203" pitchFamily="34" charset="0"/>
                </a:endParaRPr>
              </a:p>
            </p:txBody>
          </p:sp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9" t="35241" r="24148" b="32169"/>
              <a:stretch/>
            </p:blipFill>
            <p:spPr bwMode="auto">
              <a:xfrm>
                <a:off x="5735654" y="4688902"/>
                <a:ext cx="947826" cy="8738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437868" y="1846718"/>
              <a:ext cx="8926047" cy="4046044"/>
              <a:chOff x="866952" y="88758"/>
              <a:chExt cx="8051854" cy="3315487"/>
            </a:xfrm>
          </p:grpSpPr>
          <p:pic>
            <p:nvPicPr>
              <p:cNvPr id="44" name="Picture 17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885" b="91346" l="9847" r="898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8255">
                <a:off x="866952" y="88758"/>
                <a:ext cx="8051854" cy="3315487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 descr="http://i.stack.imgur.com/6OWXG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080" r="88131" b="13554"/>
              <a:stretch/>
            </p:blipFill>
            <p:spPr bwMode="auto">
              <a:xfrm rot="21574800">
                <a:off x="3607329" y="2827697"/>
                <a:ext cx="486499" cy="116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18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5410200"/>
            <a:ext cx="8183880" cy="1051560"/>
          </a:xfrm>
        </p:spPr>
        <p:txBody>
          <a:bodyPr/>
          <a:lstStyle/>
          <a:p>
            <a:r>
              <a:rPr lang="en-US" dirty="0"/>
              <a:t>Jira Kanban Board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905" y="1295400"/>
            <a:ext cx="808819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Plan the Known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 smtClean="0"/>
              <a:t>Agile </a:t>
            </a:r>
            <a:r>
              <a:rPr lang="en-US" dirty="0" smtClean="0"/>
              <a:t>“Scrum</a:t>
            </a:r>
            <a:r>
              <a:rPr lang="en-US" dirty="0"/>
              <a:t>”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Short Iterations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Frequent deliverables</a:t>
            </a:r>
          </a:p>
          <a:p>
            <a:pPr>
              <a:spcAft>
                <a:spcPts val="600"/>
              </a:spcAft>
            </a:pPr>
            <a:r>
              <a:rPr lang="en-US" dirty="0"/>
              <a:t>Early feedback</a:t>
            </a:r>
          </a:p>
          <a:p>
            <a:pPr>
              <a:spcAft>
                <a:spcPts val="600"/>
              </a:spcAft>
            </a:pPr>
            <a:r>
              <a:rPr lang="en-US" dirty="0"/>
              <a:t>Measurable velocity</a:t>
            </a:r>
          </a:p>
          <a:p>
            <a:endParaRPr lang="en-US" dirty="0"/>
          </a:p>
        </p:txBody>
      </p:sp>
      <p:pic>
        <p:nvPicPr>
          <p:cNvPr id="2050" name="Picture 2" descr="http://www.bingbarbs.com/Play_Rugby_Scrum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38400"/>
            <a:ext cx="4152900" cy="295275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136CB-38FC-4538-A291-E96AB91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Pull?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F25A5E-F3A1-410F-A9DB-109A9993F3C3}"/>
              </a:ext>
            </a:extLst>
          </p:cNvPr>
          <p:cNvSpPr txBox="1"/>
          <p:nvPr/>
        </p:nvSpPr>
        <p:spPr>
          <a:xfrm>
            <a:off x="409946" y="381000"/>
            <a:ext cx="834023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So that you: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write more specs than you can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write more code than you can test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test more code than you can deploy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build features that nobody needs right now!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52B4741-89F7-45FA-ADA1-87DB24EFD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86068"/>
              </p:ext>
            </p:extLst>
          </p:nvPr>
        </p:nvGraphicFramePr>
        <p:xfrm>
          <a:off x="1390327" y="3454400"/>
          <a:ext cx="6363347" cy="201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xmlns="" val="30602855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02375056"/>
                    </a:ext>
                  </a:extLst>
                </a:gridCol>
                <a:gridCol w="1272214">
                  <a:extLst>
                    <a:ext uri="{9D8B030D-6E8A-4147-A177-3AD203B41FA5}">
                      <a16:colId xmlns:a16="http://schemas.microsoft.com/office/drawing/2014/main" xmlns="" val="1578573164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867594257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29406575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Etc.</a:t>
                      </a:r>
                    </a:p>
                    <a:p>
                      <a:pPr algn="ctr"/>
                      <a:r>
                        <a:rPr lang="en-US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41328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189558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F00D077-D083-44A8-88F4-4E9D20438899}"/>
              </a:ext>
            </a:extLst>
          </p:cNvPr>
          <p:cNvSpPr/>
          <p:nvPr/>
        </p:nvSpPr>
        <p:spPr>
          <a:xfrm>
            <a:off x="1900392" y="41924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3D3A142-FC43-434F-A6FF-D35B6C735B6E}"/>
              </a:ext>
            </a:extLst>
          </p:cNvPr>
          <p:cNvSpPr/>
          <p:nvPr/>
        </p:nvSpPr>
        <p:spPr>
          <a:xfrm>
            <a:off x="2172510" y="4594308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141277EA-B6F2-4A23-B418-4A7592F8D9AE}"/>
              </a:ext>
            </a:extLst>
          </p:cNvPr>
          <p:cNvSpPr/>
          <p:nvPr/>
        </p:nvSpPr>
        <p:spPr>
          <a:xfrm>
            <a:off x="1704474" y="4476462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ABB7E691-29A6-49FE-80DD-2E25667A96DF}"/>
              </a:ext>
            </a:extLst>
          </p:cNvPr>
          <p:cNvSpPr/>
          <p:nvPr/>
        </p:nvSpPr>
        <p:spPr>
          <a:xfrm>
            <a:off x="1856874" y="4628862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356F587-EC23-4900-B3DB-23914BADBDD9}"/>
              </a:ext>
            </a:extLst>
          </p:cNvPr>
          <p:cNvSpPr/>
          <p:nvPr/>
        </p:nvSpPr>
        <p:spPr>
          <a:xfrm>
            <a:off x="2009274" y="4822908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4BB1E488-0A1E-4237-8B3E-0CA0DF0ED942}"/>
              </a:ext>
            </a:extLst>
          </p:cNvPr>
          <p:cNvSpPr/>
          <p:nvPr/>
        </p:nvSpPr>
        <p:spPr>
          <a:xfrm>
            <a:off x="2971800" y="419631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1BE0F00B-84FD-46E5-87C5-B635D21F2950}"/>
              </a:ext>
            </a:extLst>
          </p:cNvPr>
          <p:cNvSpPr/>
          <p:nvPr/>
        </p:nvSpPr>
        <p:spPr>
          <a:xfrm>
            <a:off x="3202021" y="4254954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73477711-9BF4-4825-86F6-30C9F1A03729}"/>
              </a:ext>
            </a:extLst>
          </p:cNvPr>
          <p:cNvSpPr/>
          <p:nvPr/>
        </p:nvSpPr>
        <p:spPr>
          <a:xfrm>
            <a:off x="3380874" y="44210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534921E8-635C-486E-8F9D-C8982603A45C}"/>
              </a:ext>
            </a:extLst>
          </p:cNvPr>
          <p:cNvSpPr/>
          <p:nvPr/>
        </p:nvSpPr>
        <p:spPr>
          <a:xfrm>
            <a:off x="4345020" y="414419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B94F62D8-3074-47B8-836F-1851CE1224C1}"/>
              </a:ext>
            </a:extLst>
          </p:cNvPr>
          <p:cNvSpPr/>
          <p:nvPr/>
        </p:nvSpPr>
        <p:spPr>
          <a:xfrm>
            <a:off x="4497421" y="4296600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D1241D99-B125-40DD-AA9A-8CBDAB5F09BF}"/>
              </a:ext>
            </a:extLst>
          </p:cNvPr>
          <p:cNvSpPr/>
          <p:nvPr/>
        </p:nvSpPr>
        <p:spPr>
          <a:xfrm>
            <a:off x="4676274" y="4462731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B83249-119D-43B4-A582-19D5704F76A5}"/>
              </a:ext>
            </a:extLst>
          </p:cNvPr>
          <p:cNvSpPr/>
          <p:nvPr/>
        </p:nvSpPr>
        <p:spPr>
          <a:xfrm>
            <a:off x="5640420" y="414419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B31AD127-BD6E-41B2-BDAB-08CA8D252924}"/>
              </a:ext>
            </a:extLst>
          </p:cNvPr>
          <p:cNvSpPr/>
          <p:nvPr/>
        </p:nvSpPr>
        <p:spPr>
          <a:xfrm>
            <a:off x="5792821" y="4296600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C5BD2FA7-3DBE-4CC5-A85C-BB903DCCB84D}"/>
              </a:ext>
            </a:extLst>
          </p:cNvPr>
          <p:cNvSpPr/>
          <p:nvPr/>
        </p:nvSpPr>
        <p:spPr>
          <a:xfrm>
            <a:off x="5971674" y="4462731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61D5DB6-0801-4D8F-AD02-65C93092D170}"/>
              </a:ext>
            </a:extLst>
          </p:cNvPr>
          <p:cNvGrpSpPr/>
          <p:nvPr/>
        </p:nvGrpSpPr>
        <p:grpSpPr>
          <a:xfrm>
            <a:off x="6820710" y="4144199"/>
            <a:ext cx="646890" cy="505486"/>
            <a:chOff x="3163110" y="2119868"/>
            <a:chExt cx="646890" cy="5054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98D5F27D-E8AE-4C8A-8384-47C3BFC5BF39}"/>
                </a:ext>
              </a:extLst>
            </p:cNvPr>
            <p:cNvSpPr/>
            <p:nvPr/>
          </p:nvSpPr>
          <p:spPr>
            <a:xfrm>
              <a:off x="3163110" y="2119868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288F4197-C062-4B8F-8691-BE79BD1C49AD}"/>
                </a:ext>
              </a:extLst>
            </p:cNvPr>
            <p:cNvSpPr/>
            <p:nvPr/>
          </p:nvSpPr>
          <p:spPr>
            <a:xfrm>
              <a:off x="3315511" y="2272269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71E06B70-9B81-4E23-A125-39B37FCAF88B}"/>
                </a:ext>
              </a:extLst>
            </p:cNvPr>
            <p:cNvSpPr/>
            <p:nvPr/>
          </p:nvSpPr>
          <p:spPr>
            <a:xfrm>
              <a:off x="3494364" y="24384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8A534EE3-A512-4449-8245-D1806E4602DE}"/>
              </a:ext>
            </a:extLst>
          </p:cNvPr>
          <p:cNvSpPr/>
          <p:nvPr/>
        </p:nvSpPr>
        <p:spPr>
          <a:xfrm>
            <a:off x="2913626" y="4959061"/>
            <a:ext cx="3569569" cy="52733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8A60FD96-AEAC-4FF2-A3A3-F54C48AC2A64}"/>
              </a:ext>
            </a:extLst>
          </p:cNvPr>
          <p:cNvSpPr/>
          <p:nvPr/>
        </p:nvSpPr>
        <p:spPr>
          <a:xfrm>
            <a:off x="5860968" y="4531893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B133701A-22D7-47D2-87F7-2E5EA7301047}"/>
              </a:ext>
            </a:extLst>
          </p:cNvPr>
          <p:cNvSpPr/>
          <p:nvPr/>
        </p:nvSpPr>
        <p:spPr>
          <a:xfrm>
            <a:off x="2052792" y="43448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11823 -0.0152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13455 0.04768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04 0.0159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7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11962 0.0331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16128 0.03033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5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10156 0.0018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2569 -0.0132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08681 -0.0041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7" grpId="0" animBg="1"/>
      <p:bldP spid="29" grpId="0" animBg="1"/>
      <p:bldP spid="32" grpId="0" animBg="1"/>
      <p:bldP spid="4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191000"/>
            <a:ext cx="6297521" cy="920744"/>
          </a:xfrm>
        </p:spPr>
        <p:txBody>
          <a:bodyPr wrap="none">
            <a:noAutofit/>
          </a:bodyPr>
          <a:lstStyle/>
          <a:p>
            <a:pPr>
              <a:buNone/>
            </a:pPr>
            <a:r>
              <a:rPr lang="en-US" dirty="0"/>
              <a:t>Ensure that tasks are moving towards </a:t>
            </a:r>
          </a:p>
          <a:p>
            <a:pPr>
              <a:buNone/>
            </a:pPr>
            <a:r>
              <a:rPr lang="en-US" dirty="0"/>
              <a:t>completion and not getting stale.</a:t>
            </a:r>
          </a:p>
        </p:txBody>
      </p:sp>
      <p:pic>
        <p:nvPicPr>
          <p:cNvPr id="1026" name="Picture 2" descr="http://4.bp.blogspot.com/_kPlNJuyJSQI/TJDE_-SWbvI/AAAAAAAABao/SsnyshGg5F8/s1600/latency_banana_techniqu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 contras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26"/>
          <a:stretch/>
        </p:blipFill>
        <p:spPr bwMode="auto">
          <a:xfrm>
            <a:off x="2971800" y="533400"/>
            <a:ext cx="2593975" cy="3570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Concurrent Release Cycles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10793" y="7543800"/>
            <a:ext cx="6179454" cy="2198654"/>
            <a:chOff x="555619" y="-1757065"/>
            <a:chExt cx="6179454" cy="2198654"/>
          </a:xfrm>
        </p:grpSpPr>
        <p:sp>
          <p:nvSpPr>
            <p:cNvPr id="8" name="Rectangle 7"/>
            <p:cNvSpPr/>
            <p:nvPr/>
          </p:nvSpPr>
          <p:spPr>
            <a:xfrm>
              <a:off x="2089909" y="-1292649"/>
              <a:ext cx="1023797" cy="683049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5619" y="-1295400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463" y="-1295400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49959" y="-1295400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5619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112" y="-1295400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36157" y="-244211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01867" y="-246962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3711" y="-246962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96207" y="-246962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360" y="-246962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7282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9639" y="-1757065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08137" y="-174951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19575" y="-174951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17463" y="-173158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62842" y="-173278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87338" y="-173158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9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145" y="-17303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95544" y="-17315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79959" y="-1712101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4580" y="-1712102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22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endParaRPr lang="en-US" sz="3200" b="1" dirty="0"/>
          </a:p>
        </p:txBody>
      </p:sp>
      <p:pic>
        <p:nvPicPr>
          <p:cNvPr id="54" name="Picture 2" descr="http://www.ambysoft.com/artwork/lifecycleAgileUP.gif">
            <a:extLst>
              <a:ext uri="{FF2B5EF4-FFF2-40B4-BE49-F238E27FC236}">
                <a16:creationId xmlns:a16="http://schemas.microsoft.com/office/drawing/2014/main" xmlns="" id="{0516801A-C5C9-46AB-96DF-501F2F8D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4219" t="7321" r="1433" b="7897"/>
          <a:stretch/>
        </p:blipFill>
        <p:spPr bwMode="auto">
          <a:xfrm>
            <a:off x="1575156" y="1481914"/>
            <a:ext cx="5993689" cy="39485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C9B2CAA-0143-4132-A778-A912F3D416FF}"/>
              </a:ext>
            </a:extLst>
          </p:cNvPr>
          <p:cNvSpPr/>
          <p:nvPr/>
        </p:nvSpPr>
        <p:spPr>
          <a:xfrm>
            <a:off x="1502883" y="1449687"/>
            <a:ext cx="6138234" cy="412831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C1E6B7-40A0-4409-9A21-0BA6DAF82BE1}"/>
              </a:ext>
            </a:extLst>
          </p:cNvPr>
          <p:cNvSpPr txBox="1"/>
          <p:nvPr/>
        </p:nvSpPr>
        <p:spPr>
          <a:xfrm>
            <a:off x="2500821" y="558225"/>
            <a:ext cx="414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</a:t>
            </a:r>
            <a:r>
              <a:rPr lang="en-US" sz="3200" dirty="0" smtClean="0"/>
              <a:t>instead </a:t>
            </a:r>
            <a:r>
              <a:rPr lang="en-US" sz="3200" dirty="0"/>
              <a:t>of this…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07BE2B16-59C8-45D4-B959-6399AD32D7AC}"/>
              </a:ext>
            </a:extLst>
          </p:cNvPr>
          <p:cNvSpPr txBox="1"/>
          <p:nvPr/>
        </p:nvSpPr>
        <p:spPr>
          <a:xfrm>
            <a:off x="535858" y="1447800"/>
            <a:ext cx="807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You have </a:t>
            </a:r>
            <a:r>
              <a:rPr lang="en-US" sz="3200" dirty="0"/>
              <a:t>concurrent release cycles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638721" y="2104850"/>
            <a:ext cx="45719" cy="1787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68CFF03-07AD-4730-9B6D-32611795B8A2}"/>
              </a:ext>
            </a:extLst>
          </p:cNvPr>
          <p:cNvGrpSpPr/>
          <p:nvPr/>
        </p:nvGrpSpPr>
        <p:grpSpPr>
          <a:xfrm>
            <a:off x="1328777" y="2514599"/>
            <a:ext cx="6486446" cy="2133601"/>
            <a:chOff x="102456" y="3553806"/>
            <a:chExt cx="7848600" cy="3155044"/>
          </a:xfrm>
        </p:grpSpPr>
        <p:grpSp>
          <p:nvGrpSpPr>
            <p:cNvPr id="6" name="Group 5"/>
            <p:cNvGrpSpPr/>
            <p:nvPr/>
          </p:nvGrpSpPr>
          <p:grpSpPr>
            <a:xfrm>
              <a:off x="102456" y="3553806"/>
              <a:ext cx="5642934" cy="865794"/>
              <a:chOff x="-354744" y="2819400"/>
              <a:chExt cx="5642934" cy="86579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007167" y="2819400"/>
                <a:ext cx="1292501" cy="8623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-354744" y="2819400"/>
                <a:ext cx="1065128" cy="8657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Plan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04411" y="2819400"/>
                <a:ext cx="1303483" cy="8657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Deploy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607894" y="2819400"/>
                <a:ext cx="680296" cy="86579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14666" y="2819400"/>
                <a:ext cx="1292501" cy="86579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Dev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DF191C5C-808B-4403-8D06-AA8F4B2519BB}"/>
                </a:ext>
              </a:extLst>
            </p:cNvPr>
            <p:cNvGrpSpPr/>
            <p:nvPr/>
          </p:nvGrpSpPr>
          <p:grpSpPr>
            <a:xfrm>
              <a:off x="2308122" y="4596798"/>
              <a:ext cx="5642934" cy="865794"/>
              <a:chOff x="519094" y="2947992"/>
              <a:chExt cx="5642934" cy="86579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9EFF7576-F97E-4913-A9BA-A6EE628E2495}"/>
                  </a:ext>
                </a:extLst>
              </p:cNvPr>
              <p:cNvSpPr/>
              <p:nvPr/>
            </p:nvSpPr>
            <p:spPr>
              <a:xfrm>
                <a:off x="2881005" y="2951465"/>
                <a:ext cx="1292501" cy="8623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A534C6C7-3513-414E-8D79-EBFF67B7A591}"/>
                  </a:ext>
                </a:extLst>
              </p:cNvPr>
              <p:cNvSpPr/>
              <p:nvPr/>
            </p:nvSpPr>
            <p:spPr>
              <a:xfrm>
                <a:off x="519094" y="2947992"/>
                <a:ext cx="1065128" cy="8657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Plan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4A25E470-9858-43BB-B82C-A7FD859F5A23}"/>
                  </a:ext>
                </a:extLst>
              </p:cNvPr>
              <p:cNvSpPr/>
              <p:nvPr/>
            </p:nvSpPr>
            <p:spPr>
              <a:xfrm>
                <a:off x="4178249" y="2947992"/>
                <a:ext cx="1303483" cy="8657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Deploy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3940645-3820-4E2E-85E0-3797E59673A8}"/>
                  </a:ext>
                </a:extLst>
              </p:cNvPr>
              <p:cNvSpPr/>
              <p:nvPr/>
            </p:nvSpPr>
            <p:spPr>
              <a:xfrm>
                <a:off x="5481732" y="2947992"/>
                <a:ext cx="680296" cy="86579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6AD53B9F-6CD1-4EAE-BA74-783FD014D837}"/>
                  </a:ext>
                </a:extLst>
              </p:cNvPr>
              <p:cNvSpPr/>
              <p:nvPr/>
            </p:nvSpPr>
            <p:spPr>
              <a:xfrm>
                <a:off x="1588504" y="2947992"/>
                <a:ext cx="1292501" cy="86579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Dev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961A5C5-6891-4C8A-B0FD-B1C1297F5A19}"/>
                </a:ext>
              </a:extLst>
            </p:cNvPr>
            <p:cNvSpPr txBox="1"/>
            <p:nvPr/>
          </p:nvSpPr>
          <p:spPr>
            <a:xfrm rot="5400000">
              <a:off x="4001028" y="5806245"/>
              <a:ext cx="1118434" cy="686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spc="6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0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89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Flow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23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032" name="Picture 8" descr="http://www.soliantconsulting.com/sites/default/files/blog-images/cf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73" y="685800"/>
            <a:ext cx="6680653" cy="445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24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3400"/>
            <a:ext cx="5600132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25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D6D5CCD-D4A5-40CE-9840-199366661606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5DC5E3-5603-4597-A300-AE6580C3CEFF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657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27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35F98-5159-4ABC-876D-E55148D4A394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28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29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65985" y="856862"/>
            <a:ext cx="535631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7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6" descr="http://www.lambtonshield.com/wp-content/uploads/2012/11/hockey-fighting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t="11712" b="14932"/>
          <a:stretch>
            <a:fillRect/>
          </a:stretch>
        </p:blipFill>
        <p:spPr bwMode="auto">
          <a:xfrm>
            <a:off x="418011" y="431074"/>
            <a:ext cx="8344989" cy="551252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295400"/>
            <a:ext cx="7962900" cy="4593565"/>
          </a:xfr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Difficult to handle multiple iterations at once.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What </a:t>
            </a:r>
            <a:r>
              <a:rPr lang="en-US" b="1" dirty="0" smtClean="0"/>
              <a:t>do you do when </a:t>
            </a:r>
            <a:r>
              <a:rPr lang="en-US" b="1" dirty="0"/>
              <a:t>you’re finished before the </a:t>
            </a:r>
            <a:r>
              <a:rPr lang="en-US" b="1" dirty="0" smtClean="0"/>
              <a:t>sprint?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/>
              <a:t>Iteration meetings are taxing and require heavier project management overhead.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Limits the flow of new items into the system.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438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Scrum Shortcomings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6032" y="5786735"/>
            <a:ext cx="3935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800" b="1" i="1" dirty="0">
                <a:solidFill>
                  <a:schemeClr val="accent2"/>
                </a:solidFill>
              </a:rPr>
              <a:t>But that’s not all…</a:t>
            </a:r>
          </a:p>
        </p:txBody>
      </p:sp>
      <p:sp>
        <p:nvSpPr>
          <p:cNvPr id="20490" name="AutoShape 10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2" name="AutoShape 12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4" name="AutoShape 14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657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30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35F98-5159-4ABC-876D-E55148D4A394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93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7" name="Rectangle 6"/>
          <p:cNvSpPr/>
          <p:nvPr/>
        </p:nvSpPr>
        <p:spPr>
          <a:xfrm>
            <a:off x="2082084" y="990600"/>
            <a:ext cx="518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65177" y="1676400"/>
            <a:ext cx="529762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Cumulative flow diagram is </a:t>
            </a:r>
            <a:r>
              <a:rPr lang="en-US" dirty="0"/>
              <a:t>built of </a:t>
            </a:r>
            <a:r>
              <a:rPr lang="en-US" dirty="0" smtClean="0"/>
              <a:t>board snapshots per day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32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4098" name="Picture 2" descr="Image result for cumulative flow diagram yuval yer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77" y="1219200"/>
            <a:ext cx="4992823" cy="323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68834"/>
            <a:ext cx="12763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7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1536E-6 L 0.1658 0.04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20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33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/>
          <a:lstStyle/>
          <a:p>
            <a:r>
              <a:rPr lang="en-US" dirty="0"/>
              <a:t>Cumulative Flow Diagrams</a:t>
            </a:r>
          </a:p>
        </p:txBody>
      </p:sp>
      <p:pic>
        <p:nvPicPr>
          <p:cNvPr id="24578" name="Picture 2" descr="http://paulklipp.com/images/cf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600" y="457200"/>
            <a:ext cx="5892800" cy="4419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57200" y="4877267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Cumulative Flow Diagram highlights hot-spots. </a:t>
            </a:r>
          </a:p>
          <a:p>
            <a:pPr>
              <a:spcAft>
                <a:spcPts val="600"/>
              </a:spcAft>
            </a:pPr>
            <a:r>
              <a:rPr lang="en-US" dirty="0"/>
              <a:t>Colored bands represent columns on the Kanban board.</a:t>
            </a:r>
          </a:p>
          <a:p>
            <a:pPr>
              <a:spcAft>
                <a:spcPts val="600"/>
              </a:spcAft>
            </a:pPr>
            <a:r>
              <a:rPr lang="en-US" dirty="0"/>
              <a:t>Bulges in width represent too much time in that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34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3476625"/>
            <a:ext cx="7847013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21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/>
          <a:lstStyle/>
          <a:p>
            <a:r>
              <a:rPr lang="en-US" dirty="0"/>
              <a:t>Cumulative Flow Diagrams</a:t>
            </a:r>
          </a:p>
        </p:txBody>
      </p:sp>
      <p:pic>
        <p:nvPicPr>
          <p:cNvPr id="24578" name="Picture 2" descr="http://paulklipp.com/images/cf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281" y="-5486400"/>
            <a:ext cx="7130288" cy="5347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87165" y="4863921"/>
            <a:ext cx="816967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Colored </a:t>
            </a:r>
            <a:r>
              <a:rPr lang="en-US" sz="2000" dirty="0"/>
              <a:t>bands represent columns on the Kanban board.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Bulges </a:t>
            </a:r>
            <a:r>
              <a:rPr lang="en-US" sz="2000" dirty="0"/>
              <a:t>in width represent </a:t>
            </a:r>
            <a:r>
              <a:rPr lang="en-US" sz="2000" dirty="0" smtClean="0"/>
              <a:t>bottlenecks…too </a:t>
            </a:r>
            <a:r>
              <a:rPr lang="en-US" sz="2000" dirty="0"/>
              <a:t>much time in that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35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9827"/>
          <a:stretch/>
        </p:blipFill>
        <p:spPr bwMode="auto">
          <a:xfrm>
            <a:off x="5791200" y="1512195"/>
            <a:ext cx="1249251" cy="86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An example of a cumulative flow diagra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4096AD"/>
              </a:clrFrom>
              <a:clrTo>
                <a:srgbClr val="4096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14000" r="20472" b="20666"/>
          <a:stretch/>
        </p:blipFill>
        <p:spPr bwMode="auto">
          <a:xfrm>
            <a:off x="1444285" y="506672"/>
            <a:ext cx="6156497" cy="440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037849" y="4232396"/>
            <a:ext cx="7068303" cy="628866"/>
            <a:chOff x="810321" y="4232396"/>
            <a:chExt cx="7068303" cy="628866"/>
          </a:xfrm>
        </p:grpSpPr>
        <p:sp>
          <p:nvSpPr>
            <p:cNvPr id="31" name="Rectangle 30"/>
            <p:cNvSpPr/>
            <p:nvPr/>
          </p:nvSpPr>
          <p:spPr>
            <a:xfrm>
              <a:off x="810321" y="4232396"/>
              <a:ext cx="1289301" cy="6288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 to start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55071" y="4232396"/>
              <a:ext cx="1289301" cy="628866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</a:t>
              </a:r>
              <a:br>
                <a:rPr lang="en-US" dirty="0" smtClean="0"/>
              </a:br>
              <a:r>
                <a:rPr lang="en-US" dirty="0" smtClean="0"/>
                <a:t>Progress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99821" y="4232396"/>
              <a:ext cx="1289301" cy="628866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</a:t>
              </a:r>
              <a:br>
                <a:rPr lang="en-US" dirty="0" smtClean="0"/>
              </a:br>
              <a:r>
                <a:rPr lang="en-US" dirty="0" smtClean="0"/>
                <a:t>Testing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44571" y="4232396"/>
              <a:ext cx="1289301" cy="628866"/>
            </a:xfrm>
            <a:prstGeom prst="rect">
              <a:avLst/>
            </a:prstGeom>
            <a:solidFill>
              <a:srgbClr val="D241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Code Complete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89323" y="4232396"/>
              <a:ext cx="1289301" cy="62886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Deployed</a:t>
              </a:r>
              <a:endParaRPr lang="en-US" dirty="0"/>
            </a:p>
          </p:txBody>
        </p:sp>
      </p:grpSp>
      <p:sp>
        <p:nvSpPr>
          <p:cNvPr id="37" name="Left-Right Arrow 36"/>
          <p:cNvSpPr/>
          <p:nvPr/>
        </p:nvSpPr>
        <p:spPr>
          <a:xfrm rot="5400000">
            <a:off x="2969076" y="1145436"/>
            <a:ext cx="1462526" cy="635377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Backlog</a:t>
            </a:r>
          </a:p>
        </p:txBody>
      </p:sp>
      <p:sp>
        <p:nvSpPr>
          <p:cNvPr id="38" name="Left-Right Arrow 37"/>
          <p:cNvSpPr/>
          <p:nvPr/>
        </p:nvSpPr>
        <p:spPr>
          <a:xfrm>
            <a:off x="2019837" y="2111902"/>
            <a:ext cx="4455045" cy="678359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Lead Time</a:t>
            </a:r>
            <a:endParaRPr lang="en-US" sz="20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44" y="2753542"/>
            <a:ext cx="1746069" cy="129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eft-Right Arrow 40"/>
          <p:cNvSpPr/>
          <p:nvPr/>
        </p:nvSpPr>
        <p:spPr>
          <a:xfrm>
            <a:off x="4533659" y="1371600"/>
            <a:ext cx="1870667" cy="560627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Cycle Time</a:t>
            </a:r>
            <a:endParaRPr lang="en-US" sz="2000" dirty="0"/>
          </a:p>
        </p:txBody>
      </p:sp>
      <p:sp>
        <p:nvSpPr>
          <p:cNvPr id="42" name="Left-Right Arrow 41"/>
          <p:cNvSpPr/>
          <p:nvPr/>
        </p:nvSpPr>
        <p:spPr>
          <a:xfrm rot="5400000">
            <a:off x="5921296" y="1067881"/>
            <a:ext cx="1707750" cy="607080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/>
              <a:t>Remaining</a:t>
            </a:r>
            <a:endParaRPr lang="en-US" sz="20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44285" y="517546"/>
            <a:ext cx="61564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39611" y="1143000"/>
            <a:ext cx="17481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447209" y="1777284"/>
            <a:ext cx="13454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425336" y="2412642"/>
            <a:ext cx="593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-Right Arrow 20"/>
          <p:cNvSpPr/>
          <p:nvPr/>
        </p:nvSpPr>
        <p:spPr>
          <a:xfrm rot="5400000">
            <a:off x="898606" y="1205103"/>
            <a:ext cx="1946622" cy="616690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New Tasks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524000" y="1143000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688598" y="4114800"/>
            <a:ext cx="56266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4400" y="1513324"/>
            <a:ext cx="504517" cy="1597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Item Count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871917" y="3733800"/>
            <a:ext cx="131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DE8F51-6709-4BA4-9F97-A4AD65AD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Cumulative Flow Diagram</a:t>
            </a:r>
            <a:br>
              <a:rPr lang="en-US" dirty="0" smtClean="0"/>
            </a:br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1464EA-088B-4F51-A9AF-BE103E5E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CFD to be accurate, maintain the Kanban board accurately</a:t>
            </a:r>
          </a:p>
          <a:p>
            <a:r>
              <a:rPr lang="en-US" dirty="0"/>
              <a:t>Appoint a scrum master who’s job is to keep the board current</a:t>
            </a:r>
          </a:p>
          <a:p>
            <a:r>
              <a:rPr lang="en-US" dirty="0"/>
              <a:t>Have daily scrum meetings to discuss work in process</a:t>
            </a:r>
          </a:p>
        </p:txBody>
      </p:sp>
    </p:spTree>
    <p:extLst>
      <p:ext uri="{BB962C8B-B14F-4D97-AF65-F5344CB8AC3E}">
        <p14:creationId xmlns:p14="http://schemas.microsoft.com/office/powerpoint/2010/main" val="458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" y="47244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Daily “scrum” meetings encourage accurate metrics and continuous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1026" name="Picture 2" descr="https://beyondlean.files.wordpress.com/2011/03/dilbert-standup-meeting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1" y="1371600"/>
            <a:ext cx="8117782" cy="25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F58A4C-A22E-490B-A9E4-32A111A1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Goldratt’s</a:t>
            </a:r>
            <a:r>
              <a:rPr lang="en-US" dirty="0"/>
              <a:t> Constraint </a:t>
            </a:r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E6927-34E8-4EA6-9169-8894624B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17099103"/>
              </p:ext>
            </p:extLst>
          </p:nvPr>
        </p:nvGraphicFramePr>
        <p:xfrm>
          <a:off x="1295400" y="1295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32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F58A4C-A22E-490B-A9E4-32A111A1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E6927-34E8-4EA6-9169-8894624B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Goldratt’s Constraint </a:t>
            </a:r>
            <a:r>
              <a:rPr lang="en-US" dirty="0" smtClean="0"/>
              <a:t>theory</a:t>
            </a:r>
          </a:p>
          <a:p>
            <a:r>
              <a:rPr lang="en-US" dirty="0" smtClean="0"/>
              <a:t>There is always </a:t>
            </a:r>
            <a:r>
              <a:rPr lang="en-US" i="1" dirty="0" smtClean="0"/>
              <a:t>one </a:t>
            </a:r>
            <a:r>
              <a:rPr lang="en-US" dirty="0" smtClean="0"/>
              <a:t>critical constraint in a system</a:t>
            </a:r>
          </a:p>
          <a:p>
            <a:r>
              <a:rPr lang="en-US" dirty="0" smtClean="0"/>
              <a:t>If you optimize things before that, you will produce a bottleneck at the constraint</a:t>
            </a:r>
          </a:p>
          <a:p>
            <a:r>
              <a:rPr lang="en-US" dirty="0" smtClean="0"/>
              <a:t>If you optimize the things after, nothing will reach there!</a:t>
            </a:r>
          </a:p>
          <a:p>
            <a:r>
              <a:rPr lang="en-US" dirty="0" smtClean="0"/>
              <a:t>Agile Coach should help identify the bottlenecks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-3962400"/>
            <a:ext cx="51911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39</a:t>
            </a:fld>
            <a:r>
              <a:rPr lang="en-US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…some things just don’t </a:t>
            </a:r>
            <a:r>
              <a:rPr lang="en-US" sz="3600" dirty="0" smtClean="0"/>
              <a:t>fit </a:t>
            </a:r>
            <a:br>
              <a:rPr lang="en-US" sz="3600" dirty="0" smtClean="0"/>
            </a:br>
            <a:r>
              <a:rPr lang="en-US" sz="3600" dirty="0" smtClean="0"/>
              <a:t>   into </a:t>
            </a:r>
            <a:r>
              <a:rPr lang="en-US" sz="3600" dirty="0"/>
              <a:t>an </a:t>
            </a:r>
            <a:r>
              <a:rPr lang="en-US" sz="3600" dirty="0" smtClean="0"/>
              <a:t>iteration</a:t>
            </a:r>
            <a:r>
              <a:rPr lang="en-US" dirty="0"/>
              <a:t>!</a:t>
            </a:r>
            <a:endParaRPr lang="en-US" dirty="0"/>
          </a:p>
        </p:txBody>
      </p:sp>
      <p:pic>
        <p:nvPicPr>
          <p:cNvPr id="22532" name="Picture 4" descr="http://i.telegraph.co.uk/telegraph/multimedia/archive/00670/elephant-car-404a_670724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5198" y="598760"/>
            <a:ext cx="6438879" cy="4801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9725"/>
            <a:ext cx="8183880" cy="1051560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4048"/>
            <a:ext cx="8610600" cy="418795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pc="-100" dirty="0"/>
              <a:t>Kanban flattens humps associated with scrum.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encourages smoother flow of stories through the system.</a:t>
            </a:r>
          </a:p>
          <a:p>
            <a:pPr>
              <a:spcAft>
                <a:spcPts val="1200"/>
              </a:spcAft>
            </a:pPr>
            <a:r>
              <a:rPr lang="en-US" dirty="0"/>
              <a:t>Simple system encourages participation.</a:t>
            </a:r>
          </a:p>
          <a:p>
            <a:pPr>
              <a:spcAft>
                <a:spcPts val="1200"/>
              </a:spcAft>
            </a:pPr>
            <a:r>
              <a:rPr lang="en-US" dirty="0"/>
              <a:t>Studies report high return on investment.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is not a big change from the current system but it has big effects.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can be laid over other agile processes such as scrum, as a starting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40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136CB-38FC-4538-A291-E96AB91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</a:t>
            </a:r>
            <a:r>
              <a:rPr lang="en-US"/>
              <a:t>the Value </a:t>
            </a:r>
            <a:r>
              <a:rPr lang="en-US" dirty="0"/>
              <a:t>Stream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179C39A-5ADF-4975-87E9-82F7E3F1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49" t="20144" r="4292" b="18846"/>
          <a:stretch/>
        </p:blipFill>
        <p:spPr>
          <a:xfrm>
            <a:off x="761999" y="1371600"/>
            <a:ext cx="76962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keep moving">
            <a:extLst>
              <a:ext uri="{FF2B5EF4-FFF2-40B4-BE49-F238E27FC236}">
                <a16:creationId xmlns:a16="http://schemas.microsoft.com/office/drawing/2014/main" xmlns="" id="{2F11F1C8-EEC1-4A43-A9DD-058A293A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6" y="794385"/>
            <a:ext cx="8304988" cy="51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1CAC0-7C0D-44E4-B758-63590981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Kanban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9364335-3C3D-48FD-AEA2-881BB4EEE7EA}"/>
              </a:ext>
            </a:extLst>
          </p:cNvPr>
          <p:cNvSpPr/>
          <p:nvPr/>
        </p:nvSpPr>
        <p:spPr>
          <a:xfrm>
            <a:off x="336041" y="702822"/>
            <a:ext cx="8471918" cy="37473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CBB23F-A78D-454B-BC51-453E5936B6B6}"/>
              </a:ext>
            </a:extLst>
          </p:cNvPr>
          <p:cNvSpPr/>
          <p:nvPr/>
        </p:nvSpPr>
        <p:spPr>
          <a:xfrm>
            <a:off x="4038601" y="1874520"/>
            <a:ext cx="4921758" cy="301739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9205C-9294-4D50-A152-89A3C5099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38" y="983207"/>
            <a:ext cx="7864548" cy="44269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what you are already doing</a:t>
            </a:r>
          </a:p>
          <a:p>
            <a:r>
              <a:rPr lang="en-US" dirty="0"/>
              <a:t>Map your process to a Kanban board</a:t>
            </a:r>
          </a:p>
          <a:p>
            <a:r>
              <a:rPr lang="en-US" dirty="0"/>
              <a:t>Assign Agile Coach(es)</a:t>
            </a:r>
          </a:p>
          <a:p>
            <a:r>
              <a:rPr lang="en-US" dirty="0"/>
              <a:t>Implement pull</a:t>
            </a:r>
          </a:p>
          <a:p>
            <a:r>
              <a:rPr lang="en-US" dirty="0"/>
              <a:t>Assign WIP limits based on team size </a:t>
            </a:r>
          </a:p>
          <a:p>
            <a:r>
              <a:rPr lang="en-US" dirty="0"/>
              <a:t>Pull when a column has available capacity</a:t>
            </a:r>
          </a:p>
          <a:p>
            <a:r>
              <a:rPr lang="en-US" dirty="0"/>
              <a:t>Daily meetings ensure things are flowing</a:t>
            </a:r>
          </a:p>
          <a:p>
            <a:r>
              <a:rPr lang="en-US" dirty="0"/>
              <a:t>Kaizen - Retrospect often and tweak</a:t>
            </a:r>
          </a:p>
          <a:p>
            <a:r>
              <a:rPr lang="en-US" dirty="0"/>
              <a:t>Evolve</a:t>
            </a:r>
          </a:p>
        </p:txBody>
      </p:sp>
    </p:spTree>
    <p:extLst>
      <p:ext uri="{BB962C8B-B14F-4D97-AF65-F5344CB8AC3E}">
        <p14:creationId xmlns:p14="http://schemas.microsoft.com/office/powerpoint/2010/main" val="29737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Onyx UX Development</a:t>
            </a:r>
            <a:br>
              <a:rPr lang="en-US" dirty="0"/>
            </a:br>
            <a:r>
              <a:rPr lang="en-US" dirty="0"/>
              <a:t>Agile with Kanban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3066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Robb Keayes and Eileen Changsut</a:t>
            </a:r>
          </a:p>
          <a:p>
            <a:r>
              <a:rPr lang="en-US" sz="1200" dirty="0"/>
              <a:t>Nomura America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328792"/>
            <a:ext cx="8183880" cy="5489448"/>
          </a:xfrm>
        </p:spPr>
        <p:txBody>
          <a:bodyPr>
            <a:noAutofit/>
          </a:bodyPr>
          <a:lstStyle/>
          <a:p>
            <a:r>
              <a:rPr lang="en-US" dirty="0"/>
              <a:t>Three Silos</a:t>
            </a:r>
            <a:r>
              <a:rPr lang="en-US" sz="2400" dirty="0"/>
              <a:t>: </a:t>
            </a:r>
            <a:r>
              <a:rPr lang="en-US" sz="1800" dirty="0"/>
              <a:t>Trade Capture, Risk and Gator</a:t>
            </a:r>
          </a:p>
          <a:p>
            <a:endParaRPr lang="en-US" sz="1050" dirty="0"/>
          </a:p>
          <a:p>
            <a:r>
              <a:rPr lang="en-US" dirty="0"/>
              <a:t>Business Product Owners:</a:t>
            </a:r>
            <a:r>
              <a:rPr lang="en-US" sz="1600" dirty="0"/>
              <a:t> Andrew Pearson – TC, Andrew Watkins – Risk, Yogesh Mishra - Gator</a:t>
            </a:r>
          </a:p>
          <a:p>
            <a:pPr lvl="1"/>
            <a:endParaRPr lang="en-US" sz="700" dirty="0"/>
          </a:p>
          <a:p>
            <a:r>
              <a:rPr lang="en-US" dirty="0"/>
              <a:t>Global Technical Product Owner:</a:t>
            </a:r>
            <a:r>
              <a:rPr lang="en-US" sz="1600" dirty="0"/>
              <a:t> Bruce Davis</a:t>
            </a:r>
          </a:p>
          <a:p>
            <a:pPr lvl="1"/>
            <a:endParaRPr lang="en-US" sz="1600" dirty="0"/>
          </a:p>
          <a:p>
            <a:r>
              <a:rPr lang="en-US" dirty="0"/>
              <a:t>Product Management Team:</a:t>
            </a:r>
          </a:p>
          <a:p>
            <a:pPr lvl="1"/>
            <a:r>
              <a:rPr lang="en-US" sz="1600" dirty="0"/>
              <a:t>UX Development – Robb Keayes, Adriana Curelariu, Nrupal Desai</a:t>
            </a:r>
          </a:p>
          <a:p>
            <a:pPr lvl="1"/>
            <a:r>
              <a:rPr lang="en-US" sz="1600" dirty="0"/>
              <a:t>Server Development – Soumyendu Pal/Martin Price, James Shute/John King, Yogesh Mishra</a:t>
            </a:r>
          </a:p>
          <a:p>
            <a:pPr lvl="1"/>
            <a:r>
              <a:rPr lang="en-US" sz="1600" dirty="0"/>
              <a:t>BA’s - Michael Webb, Allison Doyle, Matt Long, Ben Wells, Dhawal Sinha</a:t>
            </a:r>
          </a:p>
          <a:p>
            <a:r>
              <a:rPr lang="en-US" dirty="0"/>
              <a:t>UX Development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635718"/>
            <a:ext cx="7620000" cy="18158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1"/>
            <a:r>
              <a:rPr lang="en-US" sz="1600" dirty="0"/>
              <a:t>5 developers in New York</a:t>
            </a:r>
          </a:p>
          <a:p>
            <a:pPr lvl="1"/>
            <a:r>
              <a:rPr lang="en-US" sz="1600" dirty="0"/>
              <a:t>4 developers in London</a:t>
            </a:r>
          </a:p>
          <a:p>
            <a:pPr lvl="1"/>
            <a:r>
              <a:rPr lang="en-US" sz="1600" dirty="0"/>
              <a:t>2 developers in India</a:t>
            </a:r>
          </a:p>
          <a:p>
            <a:pPr lvl="1"/>
            <a:r>
              <a:rPr lang="en-US" sz="1600" dirty="0"/>
              <a:t>2 developers in Tokyo</a:t>
            </a:r>
          </a:p>
          <a:p>
            <a:pPr lvl="1"/>
            <a:r>
              <a:rPr lang="en-US" sz="1600" dirty="0"/>
              <a:t>7 developers in Shanghai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1 Dedicated Graphic Designer in Shanghai</a:t>
            </a:r>
          </a:p>
          <a:p>
            <a:pPr lvl="1"/>
            <a:r>
              <a:rPr lang="en-US" sz="1600" dirty="0"/>
              <a:t>4 QA team members in Shanghai, India, NY, LN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44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3724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ONYX UX Distributed Dev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83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86400"/>
            <a:ext cx="8183880" cy="1051560"/>
          </a:xfrm>
        </p:spPr>
        <p:txBody>
          <a:bodyPr/>
          <a:lstStyle/>
          <a:p>
            <a:r>
              <a:rPr lang="en-US" dirty="0"/>
              <a:t>Onyx TC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489448"/>
          </a:xfrm>
        </p:spPr>
        <p:txBody>
          <a:bodyPr>
            <a:normAutofit/>
          </a:bodyPr>
          <a:lstStyle/>
          <a:p>
            <a:r>
              <a:rPr lang="en-US" dirty="0"/>
              <a:t>Business Product Owner:</a:t>
            </a:r>
            <a:r>
              <a:rPr lang="en-US" sz="2400" dirty="0"/>
              <a:t> </a:t>
            </a:r>
            <a:r>
              <a:rPr lang="en-US" sz="1600" dirty="0"/>
              <a:t>Andrew Pearson</a:t>
            </a:r>
          </a:p>
          <a:p>
            <a:r>
              <a:rPr lang="en-US" dirty="0"/>
              <a:t>Product Management Team:</a:t>
            </a:r>
          </a:p>
          <a:p>
            <a:pPr lvl="1"/>
            <a:r>
              <a:rPr lang="en-US" sz="2000" dirty="0"/>
              <a:t>UX Development – Robb Keayes</a:t>
            </a:r>
          </a:p>
          <a:p>
            <a:pPr lvl="1"/>
            <a:r>
              <a:rPr lang="en-US" sz="2000" dirty="0"/>
              <a:t>Server Development – Soumyendu Pal, Martin Price, Yogesh </a:t>
            </a:r>
            <a:r>
              <a:rPr lang="en-US" sz="2000" dirty="0" err="1"/>
              <a:t>Dawalbhakta</a:t>
            </a:r>
            <a:endParaRPr lang="en-US" sz="2000" dirty="0"/>
          </a:p>
          <a:p>
            <a:pPr lvl="1"/>
            <a:r>
              <a:rPr lang="en-US" sz="2000" dirty="0"/>
              <a:t>BA’s - Michael Webb, Allison Doyle, Matt Long, </a:t>
            </a:r>
            <a:r>
              <a:rPr lang="en-US" sz="2000"/>
              <a:t>Roman Geistrikh</a:t>
            </a:r>
            <a:endParaRPr lang="en-US" sz="2000" dirty="0"/>
          </a:p>
          <a:p>
            <a:r>
              <a:rPr lang="en-US" dirty="0"/>
              <a:t>Development Team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501" y="3789164"/>
            <a:ext cx="7354129" cy="2154436"/>
          </a:xfrm>
          <a:prstGeom prst="rect">
            <a:avLst/>
          </a:prstGeom>
          <a:noFill/>
        </p:spPr>
        <p:txBody>
          <a:bodyPr wrap="none" lIns="0" tIns="0" rIns="0" bIns="0" numCol="2" rtlCol="0">
            <a:spAutoFit/>
          </a:bodyPr>
          <a:lstStyle/>
          <a:p>
            <a:pPr lvl="1"/>
            <a:r>
              <a:rPr lang="en-US" sz="2000" dirty="0"/>
              <a:t>2 developers in NY</a:t>
            </a:r>
          </a:p>
          <a:p>
            <a:pPr lvl="1"/>
            <a:r>
              <a:rPr lang="en-US" sz="2000" dirty="0"/>
              <a:t>2 developers in London</a:t>
            </a:r>
          </a:p>
          <a:p>
            <a:pPr lvl="1"/>
            <a:r>
              <a:rPr lang="en-US" sz="2000" dirty="0"/>
              <a:t>2 developers in Mumbai</a:t>
            </a:r>
          </a:p>
          <a:p>
            <a:pPr lvl="1"/>
            <a:r>
              <a:rPr lang="en-US" sz="2000" dirty="0"/>
              <a:t>2 developers in Tokyo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~3 developers in Shanghai (rotating)</a:t>
            </a:r>
          </a:p>
          <a:p>
            <a:pPr lvl="1"/>
            <a:r>
              <a:rPr lang="en-US" sz="2000" dirty="0"/>
              <a:t>4 QA team members in Shanghai, Mumbai, NY, LN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45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If at first….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6448"/>
            <a:ext cx="8183880" cy="41879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Take 1</a:t>
            </a:r>
          </a:p>
          <a:p>
            <a:pPr marL="0" indent="0" algn="ctr">
              <a:buNone/>
            </a:pPr>
            <a:endParaRPr lang="en-US" sz="3600" b="1" dirty="0"/>
          </a:p>
          <a:p>
            <a:r>
              <a:rPr lang="en-US" sz="3600" dirty="0"/>
              <a:t>What we did initially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b="1" dirty="0"/>
              <a:t>Scrum</a:t>
            </a:r>
            <a:r>
              <a:rPr lang="en-US" sz="3200" dirty="0"/>
              <a:t> – pre-planned development</a:t>
            </a:r>
          </a:p>
          <a:p>
            <a:pPr lvl="1"/>
            <a:endParaRPr lang="en-US" sz="900" b="1" dirty="0"/>
          </a:p>
          <a:p>
            <a:pPr lvl="1"/>
            <a:r>
              <a:rPr lang="en-US" sz="3200" b="1" dirty="0"/>
              <a:t>Kanban</a:t>
            </a:r>
            <a:r>
              <a:rPr lang="en-US" sz="3200" dirty="0"/>
              <a:t> – ad-hoc BAU requests, QA issues, urgent bugs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46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41248"/>
            <a:ext cx="8183880" cy="4187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release is 8 weeks long:</a:t>
            </a:r>
          </a:p>
          <a:p>
            <a:pPr lvl="1"/>
            <a:r>
              <a:rPr lang="en-US" sz="2800" dirty="0"/>
              <a:t>1 week planning</a:t>
            </a:r>
          </a:p>
          <a:p>
            <a:pPr lvl="1"/>
            <a:r>
              <a:rPr lang="en-US" sz="2800" dirty="0"/>
              <a:t>4 weeks development – 2 sprints</a:t>
            </a:r>
          </a:p>
          <a:p>
            <a:pPr lvl="1"/>
            <a:r>
              <a:rPr lang="en-US" sz="2800" dirty="0"/>
              <a:t>2 weeks QA and UAT</a:t>
            </a:r>
          </a:p>
          <a:p>
            <a:pPr lvl="1"/>
            <a:r>
              <a:rPr lang="en-US" sz="2800" dirty="0"/>
              <a:t>1 release week - CAB, deployment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One Release Cycle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08200" y="41611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1    2    3     4    5     6    7     8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83206" y="4696806"/>
            <a:ext cx="5377589" cy="865794"/>
            <a:chOff x="529583" y="2819400"/>
            <a:chExt cx="5377589" cy="865794"/>
          </a:xfrm>
        </p:grpSpPr>
        <p:sp>
          <p:nvSpPr>
            <p:cNvPr id="20" name="Rectangle 19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47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Onyx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2054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Concurrent Release Cycles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10793" y="7543800"/>
            <a:ext cx="6179454" cy="2198654"/>
            <a:chOff x="555619" y="-1757065"/>
            <a:chExt cx="6179454" cy="2198654"/>
          </a:xfrm>
        </p:grpSpPr>
        <p:sp>
          <p:nvSpPr>
            <p:cNvPr id="8" name="Rectangle 7"/>
            <p:cNvSpPr/>
            <p:nvPr/>
          </p:nvSpPr>
          <p:spPr>
            <a:xfrm>
              <a:off x="2089909" y="-1292649"/>
              <a:ext cx="1023797" cy="683049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5619" y="-1295400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463" y="-1295400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49959" y="-1295400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5619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112" y="-1295400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36157" y="-244211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01867" y="-246962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3711" y="-246962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96207" y="-246962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360" y="-246962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7282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9639" y="-1757065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08137" y="-174951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19575" y="-174951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17463" y="-173158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62842" y="-173278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87338" y="-173158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9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145" y="-17303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95544" y="-17315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79959" y="-1712101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4580" y="-1712102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9583" y="3137615"/>
            <a:ext cx="5377589" cy="865794"/>
            <a:chOff x="529583" y="2819400"/>
            <a:chExt cx="5377589" cy="865794"/>
          </a:xfrm>
        </p:grpSpPr>
        <p:sp>
          <p:nvSpPr>
            <p:cNvPr id="26" name="Rectangle 25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85800" y="2514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1     2   3    4    5     6    7     8     9   10   11    12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127783" y="4216733"/>
            <a:ext cx="5377589" cy="865794"/>
            <a:chOff x="529583" y="2819400"/>
            <a:chExt cx="5377589" cy="865794"/>
          </a:xfrm>
        </p:grpSpPr>
        <p:sp>
          <p:nvSpPr>
            <p:cNvPr id="49" name="Rectangle 48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Onyx Development Process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13012" y="4870704"/>
            <a:ext cx="382988" cy="889575"/>
            <a:chOff x="4084232" y="4870704"/>
            <a:chExt cx="382988" cy="889575"/>
          </a:xfrm>
        </p:grpSpPr>
        <p:sp>
          <p:nvSpPr>
            <p:cNvPr id="7" name="TextBox 6"/>
            <p:cNvSpPr txBox="1"/>
            <p:nvPr/>
          </p:nvSpPr>
          <p:spPr>
            <a:xfrm>
              <a:off x="4084232" y="48707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84248" y="50231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86220" y="51755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8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410200"/>
            <a:ext cx="8183880" cy="1051560"/>
          </a:xfrm>
        </p:spPr>
        <p:txBody>
          <a:bodyPr/>
          <a:lstStyle/>
          <a:p>
            <a:r>
              <a:rPr lang="en-US" dirty="0"/>
              <a:t>Calculated and Expected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295400"/>
            <a:ext cx="3276600" cy="380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6720" y="536448"/>
            <a:ext cx="8183880" cy="4187952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Sprint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54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…iterations have humps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59137"/>
            <a:ext cx="8229600" cy="17065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During early phases, analysts are busy.</a:t>
            </a:r>
          </a:p>
          <a:p>
            <a:pPr>
              <a:spcAft>
                <a:spcPts val="600"/>
              </a:spcAft>
            </a:pPr>
            <a:r>
              <a:rPr lang="en-US" dirty="0"/>
              <a:t>During construction, developers are busy.</a:t>
            </a:r>
          </a:p>
          <a:p>
            <a:pPr>
              <a:spcAft>
                <a:spcPts val="600"/>
              </a:spcAft>
            </a:pPr>
            <a:r>
              <a:rPr lang="en-US" dirty="0"/>
              <a:t>During Testing, QA is busy.</a:t>
            </a:r>
          </a:p>
          <a:p>
            <a:pPr algn="ctr">
              <a:spcAft>
                <a:spcPts val="600"/>
              </a:spcAft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How can we smoothen the humps?</a:t>
            </a:r>
          </a:p>
        </p:txBody>
      </p:sp>
      <p:pic>
        <p:nvPicPr>
          <p:cNvPr id="1026" name="Picture 2" descr="http://www.ambysoft.com/artwork/lifecycleAgileUP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71500"/>
            <a:ext cx="5257800" cy="2628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2971800"/>
            <a:ext cx="1371600" cy="22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2061" y="3002450"/>
            <a:ext cx="1092959" cy="2312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libri Light" panose="020F03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Iterations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6780" y="515314"/>
            <a:ext cx="10929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Arial" panose="020B0604020202020204" pitchFamily="34" charset="0"/>
              </a:rPr>
              <a:t>Phases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Tell them what you’re going 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183880" cy="993648"/>
          </a:xfrm>
        </p:spPr>
        <p:txBody>
          <a:bodyPr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sz="2800" dirty="0"/>
              <a:t>Each sprint is 2 weeks long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2 sprints per release cycle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Occur ‘just in time’; developers roll onto the next sprint when the previous one ends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QA issues from previous release impact first sprint of next release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" y="536448"/>
            <a:ext cx="8183880" cy="4187952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Sprint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50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2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Requirements that are New, Missed, Changed….</a:t>
            </a:r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2920" y="530352"/>
            <a:ext cx="8183880" cy="917448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Feedback Happens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5715000" y="2743200"/>
            <a:ext cx="2286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Left Arrow 19"/>
          <p:cNvSpPr/>
          <p:nvPr/>
        </p:nvSpPr>
        <p:spPr>
          <a:xfrm>
            <a:off x="3048000" y="2743200"/>
            <a:ext cx="2286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828800"/>
            <a:ext cx="2286000" cy="265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1"/>
            <a:ext cx="238596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828800"/>
            <a:ext cx="23717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25440"/>
            <a:ext cx="8183880" cy="1051560"/>
          </a:xfrm>
        </p:spPr>
        <p:txBody>
          <a:bodyPr/>
          <a:lstStyle/>
          <a:p>
            <a:r>
              <a:rPr lang="en-US" dirty="0"/>
              <a:t>The Kanban board is born!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8848"/>
            <a:ext cx="8183880" cy="4187952"/>
          </a:xfrm>
        </p:spPr>
        <p:txBody>
          <a:bodyPr>
            <a:noAutofit/>
          </a:bodyPr>
          <a:lstStyle/>
          <a:p>
            <a:r>
              <a:rPr lang="en-US" sz="3200" dirty="0"/>
              <a:t>What to do?</a:t>
            </a:r>
          </a:p>
          <a:p>
            <a:pPr lvl="1"/>
            <a:r>
              <a:rPr lang="en-US" sz="2800" dirty="0"/>
              <a:t>Put items in your backlog? But you don’t know when you will start them!</a:t>
            </a:r>
            <a:endParaRPr lang="en-US" sz="2800" b="1" dirty="0"/>
          </a:p>
          <a:p>
            <a:pPr lvl="1"/>
            <a:r>
              <a:rPr lang="en-US" sz="2800" dirty="0"/>
              <a:t>Add them to your sprint? You don’t know when you’ll end them! Hmmm!</a:t>
            </a:r>
          </a:p>
          <a:p>
            <a:r>
              <a:rPr lang="en-US" sz="3200" dirty="0"/>
              <a:t>OR…</a:t>
            </a:r>
          </a:p>
          <a:p>
            <a:pPr lvl="1"/>
            <a:r>
              <a:rPr lang="en-US" sz="2800" dirty="0"/>
              <a:t>Create a separate place to store urgent “new requirements” </a:t>
            </a:r>
            <a:r>
              <a:rPr lang="en-US" sz="2800" dirty="0">
                <a:sym typeface="Wingdings" panose="05000000000000000000" pitchFamily="2" charset="2"/>
              </a:rPr>
              <a:t> </a:t>
            </a:r>
          </a:p>
          <a:p>
            <a:pPr lvl="1"/>
            <a:r>
              <a:rPr lang="en-US" sz="2800" dirty="0"/>
              <a:t>Social contract: Best Effort. Blockers go to the top!</a:t>
            </a:r>
            <a:endParaRPr lang="en-GB" sz="2800" dirty="0"/>
          </a:p>
          <a:p>
            <a:pPr lvl="1"/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52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2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76800"/>
            <a:ext cx="8183880" cy="1051560"/>
          </a:xfrm>
        </p:spPr>
        <p:txBody>
          <a:bodyPr/>
          <a:lstStyle/>
          <a:p>
            <a:r>
              <a:rPr lang="en-US" dirty="0"/>
              <a:t>Ad-hoc and 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9174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Kanban</a:t>
            </a:r>
            <a:endParaRPr lang="en-GB" dirty="0"/>
          </a:p>
        </p:txBody>
      </p:sp>
      <p:pic>
        <p:nvPicPr>
          <p:cNvPr id="2050" name="Picture 2" descr="http://cdn.visualnews.com/wp-content/uploads/2011/09/Scott-London-Burning-Man-2011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48983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53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5410200"/>
            <a:ext cx="8183880" cy="1051560"/>
          </a:xfrm>
        </p:spPr>
        <p:txBody>
          <a:bodyPr/>
          <a:lstStyle/>
          <a:p>
            <a:r>
              <a:rPr lang="en-US" dirty="0"/>
              <a:t>The Sprint Board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905" y="1295400"/>
            <a:ext cx="808819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Plan the Known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54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5401880"/>
            <a:ext cx="8183880" cy="1051560"/>
          </a:xfrm>
        </p:spPr>
        <p:txBody>
          <a:bodyPr/>
          <a:lstStyle/>
          <a:p>
            <a:r>
              <a:rPr lang="en-US" dirty="0"/>
              <a:t>The Kanban 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Manage the Unknown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42" y="1217872"/>
            <a:ext cx="7941716" cy="413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55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1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Lions! Tigers! Bears! Oh My!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32" y="530352"/>
            <a:ext cx="9002268" cy="4187952"/>
          </a:xfrm>
        </p:spPr>
        <p:txBody>
          <a:bodyPr>
            <a:normAutofit/>
          </a:bodyPr>
          <a:lstStyle/>
          <a:p>
            <a:r>
              <a:rPr lang="en-US" sz="3200" dirty="0"/>
              <a:t>In reality</a:t>
            </a:r>
          </a:p>
          <a:p>
            <a:pPr lvl="1"/>
            <a:r>
              <a:rPr lang="en-US" sz="2800" dirty="0"/>
              <a:t>Sprint – many planned commitments</a:t>
            </a:r>
          </a:p>
          <a:p>
            <a:pPr marL="347472" lvl="1" indent="0">
              <a:buNone/>
            </a:pPr>
            <a:r>
              <a:rPr lang="en-US" sz="2800" dirty="0"/>
              <a:t>	+</a:t>
            </a:r>
          </a:p>
          <a:p>
            <a:pPr lvl="1"/>
            <a:r>
              <a:rPr lang="en-US" sz="2800" dirty="0"/>
              <a:t>Kanban – many unplanned commitments</a:t>
            </a:r>
          </a:p>
          <a:p>
            <a:pPr lvl="1"/>
            <a:endParaRPr lang="en-US" sz="2800" dirty="0"/>
          </a:p>
          <a:p>
            <a:r>
              <a:rPr lang="en-US" sz="3200" dirty="0"/>
              <a:t>In financial IT, BAU is a fact of life</a:t>
            </a:r>
          </a:p>
          <a:p>
            <a:pPr lvl="1"/>
            <a:r>
              <a:rPr lang="en-US" sz="2800" dirty="0"/>
              <a:t>(Sprint + Kanban) = (Chaos + Stress)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56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3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92040"/>
            <a:ext cx="8183880" cy="1051560"/>
          </a:xfrm>
        </p:spPr>
        <p:txBody>
          <a:bodyPr/>
          <a:lstStyle/>
          <a:p>
            <a:r>
              <a:rPr lang="en-US" dirty="0"/>
              <a:t>Try again…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57200"/>
            <a:ext cx="8183880" cy="49560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/>
              <a:t>Take 2</a:t>
            </a:r>
          </a:p>
          <a:p>
            <a:r>
              <a:rPr lang="en-US" dirty="0"/>
              <a:t>All Kanban all the time</a:t>
            </a:r>
          </a:p>
          <a:p>
            <a:pPr lvl="1"/>
            <a:r>
              <a:rPr lang="en-US" sz="2800" dirty="0"/>
              <a:t>With rules across the columns</a:t>
            </a:r>
          </a:p>
          <a:p>
            <a:pPr lvl="1"/>
            <a:r>
              <a:rPr lang="en-US" sz="2800" dirty="0"/>
              <a:t>Rule breaking stops all other processing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“Onyx Bugs”</a:t>
            </a:r>
          </a:p>
          <a:p>
            <a:pPr lvl="1"/>
            <a:r>
              <a:rPr lang="en-US" sz="2800" dirty="0"/>
              <a:t>Inputs - Bugs, BAU, QA,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Backlog</a:t>
            </a:r>
          </a:p>
          <a:p>
            <a:pPr lvl="1"/>
            <a:r>
              <a:rPr lang="en-US" sz="2800" dirty="0"/>
              <a:t>Prioritized “what’s next”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Kanban Board</a:t>
            </a:r>
          </a:p>
          <a:p>
            <a:pPr marL="347472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8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.. is the Hopper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6888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Onyx Bugs List…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283139"/>
            <a:ext cx="7400925" cy="420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58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0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... is The Conveyor Belt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6888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Backlog…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143000"/>
            <a:ext cx="7772399" cy="4404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57200"/>
            <a:ext cx="8183880" cy="9114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 traditional factory it was easy to visualize the flow of work…</a:t>
            </a:r>
          </a:p>
        </p:txBody>
      </p:sp>
      <p:pic>
        <p:nvPicPr>
          <p:cNvPr id="2050" name="Picture 2" descr="http://1.bp.blogspot.com/-mNJT5eOBUec/UAvTp0thXlI/AAAAAAAADao/bW7S2f1iJUI/s1600/DSC_0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484441"/>
            <a:ext cx="7663998" cy="4125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2920" y="54483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Traditional Flow Visualization</a:t>
            </a:r>
          </a:p>
        </p:txBody>
      </p:sp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" y="1413840"/>
            <a:ext cx="8079944" cy="426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0" y="1251585"/>
            <a:ext cx="8096981" cy="4311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42" y="5791200"/>
            <a:ext cx="8183880" cy="650081"/>
          </a:xfrm>
        </p:spPr>
        <p:txBody>
          <a:bodyPr>
            <a:normAutofit/>
          </a:bodyPr>
          <a:lstStyle/>
          <a:p>
            <a:r>
              <a:rPr lang="en-US" dirty="0"/>
              <a:t>... Is the 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108448"/>
          </a:xfrm>
        </p:spPr>
        <p:txBody>
          <a:bodyPr/>
          <a:lstStyle/>
          <a:p>
            <a:pPr>
              <a:buNone/>
            </a:pPr>
            <a:r>
              <a:rPr lang="en-GB" dirty="0"/>
              <a:t>The Kanban Board…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38300" y="1676400"/>
            <a:ext cx="4191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33600" y="1676400"/>
            <a:ext cx="565848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24594" y="140547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Min and/or Max</a:t>
            </a:r>
            <a:endParaRPr lang="en-GB" sz="1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86200" y="23622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9000" y="3124200"/>
            <a:ext cx="134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Violation turns</a:t>
            </a:r>
          </a:p>
          <a:p>
            <a:r>
              <a:rPr lang="en-US" sz="1400" b="1" dirty="0"/>
              <a:t>Column red</a:t>
            </a:r>
            <a:endParaRPr lang="en-GB" sz="14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880166" y="1559361"/>
            <a:ext cx="444434" cy="3837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251585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Violation 18 </a:t>
            </a:r>
            <a:r>
              <a:rPr lang="en-US" sz="1400" b="1" dirty="0" err="1"/>
              <a:t>vs</a:t>
            </a:r>
            <a:r>
              <a:rPr lang="en-US" sz="1400" b="1" dirty="0"/>
              <a:t> 6</a:t>
            </a:r>
            <a:endParaRPr lang="en-GB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60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0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006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Speaker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3400"/>
            <a:ext cx="8183880" cy="4187952"/>
          </a:xfrm>
        </p:spPr>
        <p:txBody>
          <a:bodyPr/>
          <a:lstStyle/>
          <a:p>
            <a:r>
              <a:rPr lang="en-US" dirty="0"/>
              <a:t>Tout your products</a:t>
            </a:r>
          </a:p>
          <a:p>
            <a:r>
              <a:rPr lang="en-US" dirty="0"/>
              <a:t>Encourage reuse</a:t>
            </a:r>
          </a:p>
          <a:p>
            <a:r>
              <a:rPr lang="en-US" dirty="0"/>
              <a:t>Foster camaraderie</a:t>
            </a:r>
          </a:p>
          <a:p>
            <a:r>
              <a:rPr lang="en-US" dirty="0"/>
              <a:t>Increase your performance rating</a:t>
            </a:r>
          </a:p>
          <a:p>
            <a:r>
              <a:rPr lang="en-US" dirty="0"/>
              <a:t>Contact me (Victor Grazi)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61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2981980"/>
            <a:ext cx="3757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(and your bonus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69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01640"/>
            <a:ext cx="8183880" cy="105156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"/>
            <a:ext cx="7924800" cy="4953000"/>
          </a:xfr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Kanban: Successful Evolutionary Change for Your Technology Business </a:t>
            </a:r>
            <a:r>
              <a:rPr lang="en-US" sz="1800" b="1" dirty="0"/>
              <a:t>– </a:t>
            </a:r>
            <a:r>
              <a:rPr lang="en-US" sz="1800" i="1" dirty="0"/>
              <a:t>The </a:t>
            </a:r>
            <a:r>
              <a:rPr lang="en-US" sz="1800" dirty="0"/>
              <a:t>Kanban Bible, more philosophy than technique.</a:t>
            </a:r>
            <a:endParaRPr lang="en-US" sz="1800" b="1" dirty="0">
              <a:hlinkClick r:id="rId4"/>
            </a:endParaRP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Personal Kanban: Mapping Work | Navigating Life</a:t>
            </a:r>
            <a:r>
              <a:rPr lang="en-US" sz="1800" b="1" dirty="0"/>
              <a:t> – </a:t>
            </a:r>
            <a:r>
              <a:rPr lang="en-US" sz="1800" dirty="0"/>
              <a:t>A good first look at Kanban process and philosophy, for managing personal tasks.</a:t>
            </a:r>
            <a:endParaRPr lang="en-US" sz="1800" b="1" dirty="0"/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5"/>
              </a:rPr>
              <a:t>Lean from the Trenches: Managing Large-Scale Projects with Kanban</a:t>
            </a:r>
            <a:r>
              <a:rPr lang="en-US" sz="1800" b="1" dirty="0"/>
              <a:t> – </a:t>
            </a:r>
            <a:r>
              <a:rPr lang="en-US" sz="1800" dirty="0"/>
              <a:t>Practical steps for one project’s implementation of Kanban across 1 or more teams.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6"/>
              </a:rPr>
              <a:t>Kanban and Scrum - making the most of both (Enterprise Software Development)</a:t>
            </a:r>
            <a:r>
              <a:rPr lang="en-US" sz="1800" b="1" dirty="0"/>
              <a:t> - </a:t>
            </a:r>
            <a:r>
              <a:rPr lang="en-US" sz="1800" dirty="0"/>
              <a:t>Guide for a smooth transition.</a:t>
            </a:r>
          </a:p>
          <a:p>
            <a:pPr marL="0">
              <a:spcBef>
                <a:spcPts val="0"/>
              </a:spcBef>
              <a:buNone/>
            </a:pPr>
            <a:endParaRPr lang="en-US" sz="1800" dirty="0"/>
          </a:p>
          <a:p>
            <a:pPr marL="0">
              <a:spcBef>
                <a:spcPts val="0"/>
              </a:spcBef>
              <a:buNone/>
            </a:pPr>
            <a:r>
              <a:rPr lang="en-US" sz="1800" b="1" dirty="0"/>
              <a:t>Kanban Dev Mail List: </a:t>
            </a:r>
            <a:r>
              <a:rPr lang="en-US" sz="1800" b="1" dirty="0">
                <a:hlinkClick r:id="rId7"/>
              </a:rPr>
              <a:t>http://finance.groups.yahoo.com/group/kanbandev</a:t>
            </a:r>
            <a:r>
              <a:rPr lang="en-US" sz="1800" b="1" dirty="0"/>
              <a:t>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8"/>
              </a:rPr>
              <a:t>Limited Work In Progress Society</a:t>
            </a:r>
            <a:endParaRPr lang="en-US" sz="1800" b="1" dirty="0"/>
          </a:p>
        </p:txBody>
      </p:sp>
      <p:pic>
        <p:nvPicPr>
          <p:cNvPr id="43010" name="Picture 2" descr="Kanban: Successful Evolutionary Change for Your Technology Busines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 l="13333" t="13333" r="20000"/>
          <a:stretch>
            <a:fillRect/>
          </a:stretch>
        </p:blipFill>
        <p:spPr bwMode="auto">
          <a:xfrm>
            <a:off x="3810000" y="4838495"/>
            <a:ext cx="1260388" cy="1638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012" name="Picture 4" descr="Personal Kanban: Mapping Work | Navigating Life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 l="18667" t="13333" r="25333"/>
          <a:stretch>
            <a:fillRect/>
          </a:stretch>
        </p:blipFill>
        <p:spPr bwMode="auto">
          <a:xfrm>
            <a:off x="5181600" y="4788732"/>
            <a:ext cx="1041644" cy="161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014" name="Picture 6" descr="Lean from the Trenches: Managing Large-Scale Projects with Kanban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 l="18667" t="16000" r="25333"/>
          <a:stretch>
            <a:fillRect/>
          </a:stretch>
        </p:blipFill>
        <p:spPr bwMode="auto">
          <a:xfrm>
            <a:off x="6324600" y="4794932"/>
            <a:ext cx="1070578" cy="160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194" y="4800651"/>
            <a:ext cx="1238035" cy="160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62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016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More Assorted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3400"/>
            <a:ext cx="7924800" cy="4572000"/>
          </a:xfr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Leading Lean Software Development, Tom and Mary </a:t>
            </a:r>
            <a:r>
              <a:rPr lang="en-US" sz="1800" b="1" dirty="0" err="1"/>
              <a:t>Poppendieck</a:t>
            </a:r>
            <a:r>
              <a:rPr lang="en-US" sz="1800" b="1" dirty="0"/>
              <a:t> (</a:t>
            </a:r>
            <a:r>
              <a:rPr lang="en-US" sz="1800" b="1" u="sng" dirty="0">
                <a:hlinkClick r:id="rId3"/>
              </a:rPr>
              <a:t>http://www.amazon.com/Leading-Lean-Software-Development-Results/dp/0321620704/</a:t>
            </a:r>
            <a:r>
              <a:rPr lang="en-US" sz="1800" b="1" dirty="0"/>
              <a:t>)</a:t>
            </a:r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Cumulative Flow Diagrams presentation by Yuval </a:t>
            </a:r>
            <a:r>
              <a:rPr lang="en-US" sz="1800" b="1" dirty="0" err="1"/>
              <a:t>Yeret</a:t>
            </a:r>
            <a:r>
              <a:rPr lang="en-US" sz="1800" b="1" dirty="0"/>
              <a:t> </a:t>
            </a:r>
            <a:r>
              <a:rPr lang="en-US" sz="1800" b="1" u="sng" dirty="0">
                <a:hlinkClick r:id="rId4"/>
              </a:rPr>
              <a:t>http://www.slideshare.net/yyeret/explaining-cumulative-flow-diagrams-cfd</a:t>
            </a:r>
            <a:endParaRPr lang="en-US" sz="1800" b="1" dirty="0"/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More on Charts in Kanban </a:t>
            </a:r>
            <a:r>
              <a:rPr lang="en-US" sz="1800" b="1" u="sng" dirty="0">
                <a:hlinkClick r:id="rId5"/>
              </a:rPr>
              <a:t>pm.stackexchange.com</a:t>
            </a:r>
            <a:r>
              <a:rPr lang="en-US" sz="1800" b="1" dirty="0"/>
              <a:t> </a:t>
            </a:r>
            <a:r>
              <a:rPr lang="en-US" sz="1800" b="1" u="sng" dirty="0">
                <a:hlinkClick r:id="rId6"/>
              </a:rPr>
              <a:t>http://pm.stackexchange.com/questions/622/useful-charts-for-a-kanban-system</a:t>
            </a:r>
            <a:r>
              <a:rPr lang="en-US" sz="1800" b="1" dirty="0"/>
              <a:t>)  Look at the first answer and in particular the attached image.</a:t>
            </a:r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Karl Scotland has a nice overview here: </a:t>
            </a:r>
            <a:r>
              <a:rPr lang="en-US" sz="1800" b="1" u="sng" dirty="0">
                <a:hlinkClick r:id="rId7"/>
              </a:rPr>
              <a:t>http://availagility.co.uk/2008/10/28/kanban-flow-and-cadence/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>Cool explanation of lead time vs. cycle time </a:t>
            </a:r>
            <a:r>
              <a:rPr lang="en-US" sz="1800" b="1" u="sng" dirty="0">
                <a:hlinkClick r:id="rId8"/>
              </a:rPr>
              <a:t>http://leanandkanban.wordpress.com/2009/04/18/lead-time-vs-cycle-time/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now, it’s Retrospective time!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64</a:t>
            </a:fld>
            <a:r>
              <a:rPr lang="en-US"/>
              <a:t>/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52B4741-89F7-45FA-ADA1-87DB24EFD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66766"/>
              </p:ext>
            </p:extLst>
          </p:nvPr>
        </p:nvGraphicFramePr>
        <p:xfrm>
          <a:off x="1390327" y="2057400"/>
          <a:ext cx="6363347" cy="201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xmlns="" val="30602855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02375056"/>
                    </a:ext>
                  </a:extLst>
                </a:gridCol>
                <a:gridCol w="1272214">
                  <a:extLst>
                    <a:ext uri="{9D8B030D-6E8A-4147-A177-3AD203B41FA5}">
                      <a16:colId xmlns:a16="http://schemas.microsoft.com/office/drawing/2014/main" xmlns="" val="1578573164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867594257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29406575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Etc.</a:t>
                      </a:r>
                    </a:p>
                    <a:p>
                      <a:pPr algn="ctr"/>
                      <a:r>
                        <a:rPr lang="en-US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41328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1895588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04474" y="2747199"/>
            <a:ext cx="5763126" cy="865663"/>
            <a:chOff x="1704474" y="2747199"/>
            <a:chExt cx="5763126" cy="865663"/>
          </a:xfrm>
        </p:grpSpPr>
        <p:sp>
          <p:nvSpPr>
            <p:cNvPr id="6" name="Rectangle: Rounded Corners 12">
              <a:extLst>
                <a:ext uri="{FF2B5EF4-FFF2-40B4-BE49-F238E27FC236}">
                  <a16:creationId xmlns:a16="http://schemas.microsoft.com/office/drawing/2014/main" xmlns="" id="{8F00D077-D083-44A8-88F4-4E9D20438899}"/>
                </a:ext>
              </a:extLst>
            </p:cNvPr>
            <p:cNvSpPr/>
            <p:nvPr/>
          </p:nvSpPr>
          <p:spPr>
            <a:xfrm>
              <a:off x="1900392" y="27954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xmlns="" id="{F3D3A142-FC43-434F-A6FF-D35B6C735B6E}"/>
                </a:ext>
              </a:extLst>
            </p:cNvPr>
            <p:cNvSpPr/>
            <p:nvPr/>
          </p:nvSpPr>
          <p:spPr>
            <a:xfrm>
              <a:off x="2172510" y="3197308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Rectangle: Rounded Corners 18">
              <a:extLst>
                <a:ext uri="{FF2B5EF4-FFF2-40B4-BE49-F238E27FC236}">
                  <a16:creationId xmlns:a16="http://schemas.microsoft.com/office/drawing/2014/main" xmlns="" id="{141277EA-B6F2-4A23-B418-4A7592F8D9AE}"/>
                </a:ext>
              </a:extLst>
            </p:cNvPr>
            <p:cNvSpPr/>
            <p:nvPr/>
          </p:nvSpPr>
          <p:spPr>
            <a:xfrm>
              <a:off x="1704474" y="3079462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xmlns="" id="{ABB7E691-29A6-49FE-80DD-2E25667A96DF}"/>
                </a:ext>
              </a:extLst>
            </p:cNvPr>
            <p:cNvSpPr/>
            <p:nvPr/>
          </p:nvSpPr>
          <p:spPr>
            <a:xfrm>
              <a:off x="1856874" y="3231862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" name="Rectangle: Rounded Corners 20">
              <a:extLst>
                <a:ext uri="{FF2B5EF4-FFF2-40B4-BE49-F238E27FC236}">
                  <a16:creationId xmlns:a16="http://schemas.microsoft.com/office/drawing/2014/main" xmlns="" id="{D356F587-EC23-4900-B3DB-23914BADBDD9}"/>
                </a:ext>
              </a:extLst>
            </p:cNvPr>
            <p:cNvSpPr/>
            <p:nvPr/>
          </p:nvSpPr>
          <p:spPr>
            <a:xfrm>
              <a:off x="2009274" y="3425908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" name="Rectangle: Rounded Corners 21">
              <a:extLst>
                <a:ext uri="{FF2B5EF4-FFF2-40B4-BE49-F238E27FC236}">
                  <a16:creationId xmlns:a16="http://schemas.microsoft.com/office/drawing/2014/main" xmlns="" id="{4BB1E488-0A1E-4237-8B3E-0CA0DF0ED942}"/>
                </a:ext>
              </a:extLst>
            </p:cNvPr>
            <p:cNvSpPr/>
            <p:nvPr/>
          </p:nvSpPr>
          <p:spPr>
            <a:xfrm>
              <a:off x="2971800" y="279931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xmlns="" id="{1BE0F00B-84FD-46E5-87C5-B635D21F2950}"/>
                </a:ext>
              </a:extLst>
            </p:cNvPr>
            <p:cNvSpPr/>
            <p:nvPr/>
          </p:nvSpPr>
          <p:spPr>
            <a:xfrm>
              <a:off x="3202021" y="2857954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Rectangle: Rounded Corners 23">
              <a:extLst>
                <a:ext uri="{FF2B5EF4-FFF2-40B4-BE49-F238E27FC236}">
                  <a16:creationId xmlns:a16="http://schemas.microsoft.com/office/drawing/2014/main" xmlns="" id="{73477711-9BF4-4825-86F6-30C9F1A03729}"/>
                </a:ext>
              </a:extLst>
            </p:cNvPr>
            <p:cNvSpPr/>
            <p:nvPr/>
          </p:nvSpPr>
          <p:spPr>
            <a:xfrm>
              <a:off x="3380874" y="30240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Rectangle: Rounded Corners 26">
              <a:extLst>
                <a:ext uri="{FF2B5EF4-FFF2-40B4-BE49-F238E27FC236}">
                  <a16:creationId xmlns:a16="http://schemas.microsoft.com/office/drawing/2014/main" xmlns="" id="{534921E8-635C-486E-8F9D-C8982603A45C}"/>
                </a:ext>
              </a:extLst>
            </p:cNvPr>
            <p:cNvSpPr/>
            <p:nvPr/>
          </p:nvSpPr>
          <p:spPr>
            <a:xfrm>
              <a:off x="4345020" y="274719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Rectangle: Rounded Corners 27">
              <a:extLst>
                <a:ext uri="{FF2B5EF4-FFF2-40B4-BE49-F238E27FC236}">
                  <a16:creationId xmlns:a16="http://schemas.microsoft.com/office/drawing/2014/main" xmlns="" id="{B94F62D8-3074-47B8-836F-1851CE1224C1}"/>
                </a:ext>
              </a:extLst>
            </p:cNvPr>
            <p:cNvSpPr/>
            <p:nvPr/>
          </p:nvSpPr>
          <p:spPr>
            <a:xfrm>
              <a:off x="4497421" y="28996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xmlns="" id="{D1241D99-B125-40DD-AA9A-8CBDAB5F09BF}"/>
                </a:ext>
              </a:extLst>
            </p:cNvPr>
            <p:cNvSpPr/>
            <p:nvPr/>
          </p:nvSpPr>
          <p:spPr>
            <a:xfrm>
              <a:off x="4676274" y="3065731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" name="Rectangle: Rounded Corners 30">
              <a:extLst>
                <a:ext uri="{FF2B5EF4-FFF2-40B4-BE49-F238E27FC236}">
                  <a16:creationId xmlns:a16="http://schemas.microsoft.com/office/drawing/2014/main" xmlns="" id="{B0B83249-119D-43B4-A582-19D5704F76A5}"/>
                </a:ext>
              </a:extLst>
            </p:cNvPr>
            <p:cNvSpPr/>
            <p:nvPr/>
          </p:nvSpPr>
          <p:spPr>
            <a:xfrm>
              <a:off x="5640420" y="274719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" name="Rectangle: Rounded Corners 31">
              <a:extLst>
                <a:ext uri="{FF2B5EF4-FFF2-40B4-BE49-F238E27FC236}">
                  <a16:creationId xmlns:a16="http://schemas.microsoft.com/office/drawing/2014/main" xmlns="" id="{B31AD127-BD6E-41B2-BDAB-08CA8D252924}"/>
                </a:ext>
              </a:extLst>
            </p:cNvPr>
            <p:cNvSpPr/>
            <p:nvPr/>
          </p:nvSpPr>
          <p:spPr>
            <a:xfrm>
              <a:off x="5792821" y="28996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" name="Rectangle: Rounded Corners 32">
              <a:extLst>
                <a:ext uri="{FF2B5EF4-FFF2-40B4-BE49-F238E27FC236}">
                  <a16:creationId xmlns:a16="http://schemas.microsoft.com/office/drawing/2014/main" xmlns="" id="{C5BD2FA7-3DBE-4CC5-A85C-BB903DCCB84D}"/>
                </a:ext>
              </a:extLst>
            </p:cNvPr>
            <p:cNvSpPr/>
            <p:nvPr/>
          </p:nvSpPr>
          <p:spPr>
            <a:xfrm>
              <a:off x="5971674" y="3065731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761D5DB6-0801-4D8F-AD02-65C93092D170}"/>
                </a:ext>
              </a:extLst>
            </p:cNvPr>
            <p:cNvGrpSpPr/>
            <p:nvPr/>
          </p:nvGrpSpPr>
          <p:grpSpPr>
            <a:xfrm>
              <a:off x="6820710" y="2747199"/>
              <a:ext cx="646890" cy="505486"/>
              <a:chOff x="3163110" y="2119868"/>
              <a:chExt cx="646890" cy="505486"/>
            </a:xfrm>
          </p:grpSpPr>
          <p:sp>
            <p:nvSpPr>
              <p:cNvPr id="21" name="Rectangle: Rounded Corners 34">
                <a:extLst>
                  <a:ext uri="{FF2B5EF4-FFF2-40B4-BE49-F238E27FC236}">
                    <a16:creationId xmlns:a16="http://schemas.microsoft.com/office/drawing/2014/main" xmlns="" id="{98D5F27D-E8AE-4C8A-8384-47C3BFC5BF39}"/>
                  </a:ext>
                </a:extLst>
              </p:cNvPr>
              <p:cNvSpPr/>
              <p:nvPr/>
            </p:nvSpPr>
            <p:spPr>
              <a:xfrm>
                <a:off x="3163110" y="2119868"/>
                <a:ext cx="376967" cy="22328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2" name="Rectangle: Rounded Corners 35">
                <a:extLst>
                  <a:ext uri="{FF2B5EF4-FFF2-40B4-BE49-F238E27FC236}">
                    <a16:creationId xmlns:a16="http://schemas.microsoft.com/office/drawing/2014/main" xmlns="" id="{288F4197-C062-4B8F-8691-BE79BD1C49AD}"/>
                  </a:ext>
                </a:extLst>
              </p:cNvPr>
              <p:cNvSpPr/>
              <p:nvPr/>
            </p:nvSpPr>
            <p:spPr>
              <a:xfrm>
                <a:off x="3315511" y="2272269"/>
                <a:ext cx="315636" cy="18695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3" name="Rectangle: Rounded Corners 36">
                <a:extLst>
                  <a:ext uri="{FF2B5EF4-FFF2-40B4-BE49-F238E27FC236}">
                    <a16:creationId xmlns:a16="http://schemas.microsoft.com/office/drawing/2014/main" xmlns="" id="{71E06B70-9B81-4E23-A125-39B37FCAF88B}"/>
                  </a:ext>
                </a:extLst>
              </p:cNvPr>
              <p:cNvSpPr/>
              <p:nvPr/>
            </p:nvSpPr>
            <p:spPr>
              <a:xfrm>
                <a:off x="3494364" y="2438400"/>
                <a:ext cx="315636" cy="18695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25" name="Rectangle: Rounded Corners 39">
              <a:extLst>
                <a:ext uri="{FF2B5EF4-FFF2-40B4-BE49-F238E27FC236}">
                  <a16:creationId xmlns:a16="http://schemas.microsoft.com/office/drawing/2014/main" xmlns="" id="{8A60FD96-AEAC-4FF2-A3A3-F54C48AC2A64}"/>
                </a:ext>
              </a:extLst>
            </p:cNvPr>
            <p:cNvSpPr/>
            <p:nvPr/>
          </p:nvSpPr>
          <p:spPr>
            <a:xfrm>
              <a:off x="5860968" y="3134893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" name="Rectangle: Rounded Corners 13">
              <a:extLst>
                <a:ext uri="{FF2B5EF4-FFF2-40B4-BE49-F238E27FC236}">
                  <a16:creationId xmlns:a16="http://schemas.microsoft.com/office/drawing/2014/main" xmlns="" id="{B133701A-22D7-47D2-87F7-2E5EA7301047}"/>
                </a:ext>
              </a:extLst>
            </p:cNvPr>
            <p:cNvSpPr/>
            <p:nvPr/>
          </p:nvSpPr>
          <p:spPr>
            <a:xfrm>
              <a:off x="2052792" y="29478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80161" y="2066195"/>
            <a:ext cx="6583683" cy="19926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endParaRPr lang="en-US" sz="20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Questions?</a:t>
            </a:r>
            <a:endParaRPr lang="en-US" sz="11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endParaRPr lang="en-US" sz="2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1.04011 0.00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9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6194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Knowledge Workers Look Alike!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67908"/>
            <a:ext cx="8183880" cy="9114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in a software shop, every desk looks the same.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336501"/>
            <a:ext cx="8229600" cy="4178474"/>
            <a:chOff x="25291" y="446690"/>
            <a:chExt cx="9515475" cy="55613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1"/>
            <a:stretch/>
          </p:blipFill>
          <p:spPr bwMode="auto">
            <a:xfrm>
              <a:off x="25291" y="552781"/>
              <a:ext cx="9515475" cy="5455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1" t="1" r="79479" b="91583"/>
            <a:stretch/>
          </p:blipFill>
          <p:spPr bwMode="auto">
            <a:xfrm>
              <a:off x="34816" y="558366"/>
              <a:ext cx="9144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4" t="-1815" r="10608" b="90170"/>
            <a:stretch/>
          </p:blipFill>
          <p:spPr bwMode="auto">
            <a:xfrm>
              <a:off x="8493429" y="446690"/>
              <a:ext cx="1009423" cy="67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76800"/>
            <a:ext cx="8183880" cy="1051560"/>
          </a:xfrm>
        </p:spPr>
        <p:txBody>
          <a:bodyPr/>
          <a:lstStyle/>
          <a:p>
            <a:r>
              <a:rPr lang="en-US" dirty="0"/>
              <a:t>Enter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183880" cy="418795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In Japanese the word “</a:t>
            </a:r>
            <a:r>
              <a:rPr lang="en-US" sz="24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” means "signal" and "ban" means "card“.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Kanban card is a signal that triggers action.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Kanban is a “continuous flow” system. No iterations!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When there is available throughput at any column, </a:t>
            </a:r>
            <a:b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workers </a:t>
            </a:r>
            <a:r>
              <a:rPr lang="en-US" sz="2400" i="1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pull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from the previous column.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Kanban is everywhere!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                 (Even Starbucks!)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Image result for starbucks cups"/>
          <p:cNvSpPr>
            <a:spLocks noChangeAspect="1" noChangeArrowheads="1"/>
          </p:cNvSpPr>
          <p:nvPr/>
        </p:nvSpPr>
        <p:spPr bwMode="auto">
          <a:xfrm>
            <a:off x="304800" y="29258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starbucks cups"/>
          <p:cNvSpPr>
            <a:spLocks noChangeAspect="1" noChangeArrowheads="1"/>
          </p:cNvSpPr>
          <p:nvPr/>
        </p:nvSpPr>
        <p:spPr bwMode="auto">
          <a:xfrm>
            <a:off x="457200" y="30782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starbucks cups"/>
          <p:cNvSpPr>
            <a:spLocks noChangeAspect="1" noChangeArrowheads="1"/>
          </p:cNvSpPr>
          <p:nvPr/>
        </p:nvSpPr>
        <p:spPr bwMode="auto">
          <a:xfrm>
            <a:off x="609600" y="32306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Image result for starbucks cups"/>
          <p:cNvSpPr>
            <a:spLocks noChangeAspect="1" noChangeArrowheads="1"/>
          </p:cNvSpPr>
          <p:nvPr/>
        </p:nvSpPr>
        <p:spPr bwMode="auto">
          <a:xfrm>
            <a:off x="762000" y="33830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26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95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6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Staff work behind the counter of India's fir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82" y="3276600"/>
            <a:ext cx="4712918" cy="2867026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11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41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Kanban Principals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Visualize your </a:t>
            </a:r>
            <a:r>
              <a:rPr lang="en-US" dirty="0" smtClean="0"/>
              <a:t>work.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Limit Work in </a:t>
            </a:r>
            <a:r>
              <a:rPr lang="en-US" dirty="0" smtClean="0"/>
              <a:t>Progress.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flow </a:t>
            </a:r>
            <a:r>
              <a:rPr lang="en-US" i="1" dirty="0"/>
              <a:t>left to right</a:t>
            </a:r>
            <a:r>
              <a:rPr lang="en-US" dirty="0"/>
              <a:t> (signal when new work can be pulled through the </a:t>
            </a:r>
            <a:r>
              <a:rPr lang="en-US" dirty="0" smtClean="0"/>
              <a:t>system.)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Make </a:t>
            </a:r>
            <a:r>
              <a:rPr lang="en-US" dirty="0"/>
              <a:t>management policies explicit (e.g. lead times, cycle times, WIP limits, etc</a:t>
            </a:r>
            <a:r>
              <a:rPr lang="en-US" dirty="0" smtClean="0"/>
              <a:t>.)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feedback </a:t>
            </a:r>
            <a:r>
              <a:rPr lang="en-US" dirty="0" smtClean="0"/>
              <a:t>mechanisms from </a:t>
            </a:r>
            <a:r>
              <a:rPr lang="en-US" i="1" dirty="0" smtClean="0"/>
              <a:t>right </a:t>
            </a:r>
            <a:r>
              <a:rPr lang="en-US" i="1" dirty="0"/>
              <a:t>to </a:t>
            </a:r>
            <a:r>
              <a:rPr lang="en-US" i="1" dirty="0" smtClean="0"/>
              <a:t>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9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15669</TotalTime>
  <Words>1971</Words>
  <Application>Microsoft Office PowerPoint</Application>
  <PresentationFormat>On-screen Show (4:3)</PresentationFormat>
  <Paragraphs>472</Paragraphs>
  <Slides>64</Slides>
  <Notes>17</Notes>
  <HiddenSlides>24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Aspect</vt:lpstr>
      <vt:lpstr>Kanban for Lean Agile Development</vt:lpstr>
      <vt:lpstr>Agile “Scrum” Process</vt:lpstr>
      <vt:lpstr>Scrum Shortcomings</vt:lpstr>
      <vt:lpstr>…some things just don’t fit     into an iteration!</vt:lpstr>
      <vt:lpstr>…iterations have humps</vt:lpstr>
      <vt:lpstr>PowerPoint Presentation</vt:lpstr>
      <vt:lpstr>Knowledge Workers Look Alike!</vt:lpstr>
      <vt:lpstr>Enter Kanban</vt:lpstr>
      <vt:lpstr>Kanban Principals</vt:lpstr>
      <vt:lpstr>Kaizen</vt:lpstr>
      <vt:lpstr>Lean vs. Kanban</vt:lpstr>
      <vt:lpstr>Seminal Kanban Principal</vt:lpstr>
      <vt:lpstr>PowerPoint Presentation</vt:lpstr>
      <vt:lpstr>Little’s Law</vt:lpstr>
      <vt:lpstr>Little’s Law</vt:lpstr>
      <vt:lpstr>PowerPoint Presentation</vt:lpstr>
      <vt:lpstr>Kanban Board Provides  Visualization of Work In Progress</vt:lpstr>
      <vt:lpstr>Daily Scrums at the Kanban Board</vt:lpstr>
      <vt:lpstr>Jira Kanban Board</vt:lpstr>
      <vt:lpstr>Why Pull?</vt:lpstr>
      <vt:lpstr>Kanban Board</vt:lpstr>
      <vt:lpstr>Concurrent Release Cycles</vt:lpstr>
      <vt:lpstr>Cumulative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flow diagram is built of board snapshots per day</vt:lpstr>
      <vt:lpstr>PowerPoint Presentation</vt:lpstr>
      <vt:lpstr>Cumulative Flow Diagrams</vt:lpstr>
      <vt:lpstr>Cumulative Flow Diagrams</vt:lpstr>
      <vt:lpstr>Cumulative Flow Diagram Best Practices</vt:lpstr>
      <vt:lpstr>Daily “scrum” meetings encourage accurate metrics and continuous feedback</vt:lpstr>
      <vt:lpstr>Goldratt’s Constraint theory</vt:lpstr>
      <vt:lpstr>PowerPoint Presentation</vt:lpstr>
      <vt:lpstr>In Summary</vt:lpstr>
      <vt:lpstr>Mapping the Value Stream</vt:lpstr>
      <vt:lpstr>I am Kanban</vt:lpstr>
      <vt:lpstr>Onyx UX Development Agile with Kanban</vt:lpstr>
      <vt:lpstr>ONYX UX Distributed Dev Team</vt:lpstr>
      <vt:lpstr>Onyx TC Development</vt:lpstr>
      <vt:lpstr>If at first….</vt:lpstr>
      <vt:lpstr>One Release Cycle</vt:lpstr>
      <vt:lpstr>Concurrent Release Cycles</vt:lpstr>
      <vt:lpstr>Calculated and Expected</vt:lpstr>
      <vt:lpstr>Tell them what you’re going to do</vt:lpstr>
      <vt:lpstr> Requirements that are New, Missed, Changed….</vt:lpstr>
      <vt:lpstr>The Kanban board is born!</vt:lpstr>
      <vt:lpstr>Ad-hoc and Unexpected</vt:lpstr>
      <vt:lpstr>The Sprint Board</vt:lpstr>
      <vt:lpstr>The Kanban Board</vt:lpstr>
      <vt:lpstr>Lions! Tigers! Bears! Oh My!</vt:lpstr>
      <vt:lpstr>Try again…</vt:lpstr>
      <vt:lpstr>.. is the Hopper</vt:lpstr>
      <vt:lpstr>... is The Conveyor Belt</vt:lpstr>
      <vt:lpstr>... Is the Work in Progress</vt:lpstr>
      <vt:lpstr>Speaker series</vt:lpstr>
      <vt:lpstr>References</vt:lpstr>
      <vt:lpstr>More Assorted References</vt:lpstr>
      <vt:lpstr>And now, it’s Retrospective time!</vt:lpstr>
    </vt:vector>
  </TitlesOfParts>
  <Company>JPMorgan Chase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 and Scrum</dc:title>
  <dc:creator>Victor J Grazi</dc:creator>
  <cp:lastModifiedBy>Victor Grazi (IT/US)</cp:lastModifiedBy>
  <cp:revision>305</cp:revision>
  <cp:lastPrinted>2014-11-24T18:24:32Z</cp:lastPrinted>
  <dcterms:created xsi:type="dcterms:W3CDTF">2012-11-26T16:17:15Z</dcterms:created>
  <dcterms:modified xsi:type="dcterms:W3CDTF">2018-07-12T20:16:10Z</dcterms:modified>
</cp:coreProperties>
</file>